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300" r:id="rId3"/>
    <p:sldId id="306" r:id="rId4"/>
    <p:sldId id="318" r:id="rId5"/>
    <p:sldId id="310" r:id="rId6"/>
    <p:sldId id="312" r:id="rId7"/>
    <p:sldId id="319" r:id="rId8"/>
    <p:sldId id="320" r:id="rId9"/>
    <p:sldId id="321" r:id="rId10"/>
    <p:sldId id="322" r:id="rId11"/>
    <p:sldId id="329" r:id="rId12"/>
    <p:sldId id="341" r:id="rId13"/>
    <p:sldId id="342" r:id="rId14"/>
    <p:sldId id="326" r:id="rId15"/>
    <p:sldId id="327" r:id="rId16"/>
    <p:sldId id="324" r:id="rId17"/>
    <p:sldId id="336" r:id="rId18"/>
    <p:sldId id="339" r:id="rId19"/>
    <p:sldId id="340" r:id="rId20"/>
    <p:sldId id="328" r:id="rId21"/>
    <p:sldId id="343" r:id="rId22"/>
    <p:sldId id="330" r:id="rId23"/>
    <p:sldId id="333" r:id="rId24"/>
    <p:sldId id="334" r:id="rId25"/>
    <p:sldId id="335" r:id="rId26"/>
    <p:sldId id="323" r:id="rId27"/>
  </p:sldIdLst>
  <p:sldSz cx="12192000" cy="6858000"/>
  <p:notesSz cx="12192000" cy="6858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A55"/>
    <a:srgbClr val="D48B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691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6030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2316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77076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799560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82905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163053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4568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9792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0810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29079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1265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14668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627374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016935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658209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553632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28800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097188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4240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4774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2048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95136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8534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671153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9395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4320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3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rgbClr val="3F3F3F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3F3F3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334760"/>
          </a:xfrm>
          <a:custGeom>
            <a:avLst/>
            <a:gdLst/>
            <a:ahLst/>
            <a:cxnLst/>
            <a:rect l="l" t="t" r="r" b="b"/>
            <a:pathLst>
              <a:path w="12192000" h="6334760">
                <a:moveTo>
                  <a:pt x="0" y="6334505"/>
                </a:moveTo>
                <a:lnTo>
                  <a:pt x="12191999" y="6334505"/>
                </a:lnTo>
                <a:lnTo>
                  <a:pt x="12191999" y="0"/>
                </a:lnTo>
                <a:lnTo>
                  <a:pt x="0" y="0"/>
                </a:lnTo>
                <a:lnTo>
                  <a:pt x="0" y="6334505"/>
                </a:lnTo>
                <a:close/>
              </a:path>
            </a:pathLst>
          </a:custGeom>
          <a:solidFill>
            <a:srgbClr val="E1E1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rgbClr val="3F3F3F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79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rgbClr val="3F3F3F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334760"/>
          </a:xfrm>
          <a:custGeom>
            <a:avLst/>
            <a:gdLst/>
            <a:ahLst/>
            <a:cxnLst/>
            <a:rect l="l" t="t" r="r" b="b"/>
            <a:pathLst>
              <a:path w="12192000" h="6334760">
                <a:moveTo>
                  <a:pt x="0" y="6334505"/>
                </a:moveTo>
                <a:lnTo>
                  <a:pt x="12191999" y="6334505"/>
                </a:lnTo>
                <a:lnTo>
                  <a:pt x="12191999" y="0"/>
                </a:lnTo>
                <a:lnTo>
                  <a:pt x="0" y="0"/>
                </a:lnTo>
                <a:lnTo>
                  <a:pt x="0" y="6334505"/>
                </a:lnTo>
                <a:close/>
              </a:path>
            </a:pathLst>
          </a:custGeom>
          <a:solidFill>
            <a:srgbClr val="E1E1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193291" y="1738122"/>
            <a:ext cx="9966960" cy="0"/>
          </a:xfrm>
          <a:custGeom>
            <a:avLst/>
            <a:gdLst/>
            <a:ahLst/>
            <a:cxnLst/>
            <a:rect l="l" t="t" r="r" b="b"/>
            <a:pathLst>
              <a:path w="9966960">
                <a:moveTo>
                  <a:pt x="0" y="0"/>
                </a:moveTo>
                <a:lnTo>
                  <a:pt x="9966959" y="0"/>
                </a:lnTo>
              </a:path>
            </a:pathLst>
          </a:custGeom>
          <a:ln w="609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334760"/>
          </a:xfrm>
          <a:custGeom>
            <a:avLst/>
            <a:gdLst/>
            <a:ahLst/>
            <a:cxnLst/>
            <a:rect l="l" t="t" r="r" b="b"/>
            <a:pathLst>
              <a:path w="12192000" h="6334760">
                <a:moveTo>
                  <a:pt x="0" y="6334505"/>
                </a:moveTo>
                <a:lnTo>
                  <a:pt x="12191999" y="6334505"/>
                </a:lnTo>
                <a:lnTo>
                  <a:pt x="12191999" y="0"/>
                </a:lnTo>
                <a:lnTo>
                  <a:pt x="0" y="0"/>
                </a:lnTo>
                <a:lnTo>
                  <a:pt x="0" y="6334505"/>
                </a:lnTo>
                <a:close/>
              </a:path>
            </a:pathLst>
          </a:custGeom>
          <a:solidFill>
            <a:srgbClr val="E1E1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83919" y="1066541"/>
            <a:ext cx="10424161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 u="sng">
                <a:solidFill>
                  <a:srgbClr val="3F3F3F"/>
                </a:solidFill>
                <a:latin typeface="Calibri Light"/>
                <a:cs typeface="Calibri Ligh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57782" y="2580890"/>
            <a:ext cx="10076435" cy="14706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3F3F3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3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398514"/>
            <a:ext cx="12192000" cy="2540"/>
          </a:xfrm>
          <a:custGeom>
            <a:avLst/>
            <a:gdLst/>
            <a:ahLst/>
            <a:cxnLst/>
            <a:rect l="l" t="t" r="r" b="b"/>
            <a:pathLst>
              <a:path w="12192000" h="2539">
                <a:moveTo>
                  <a:pt x="0" y="2285"/>
                </a:moveTo>
                <a:lnTo>
                  <a:pt x="12191999" y="2285"/>
                </a:lnTo>
                <a:lnTo>
                  <a:pt x="12191999" y="0"/>
                </a:lnTo>
                <a:lnTo>
                  <a:pt x="0" y="0"/>
                </a:lnTo>
                <a:lnTo>
                  <a:pt x="0" y="2285"/>
                </a:lnTo>
                <a:close/>
              </a:path>
            </a:pathLst>
          </a:custGeom>
          <a:solidFill>
            <a:srgbClr val="E1E1D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047" y="6400800"/>
            <a:ext cx="12189460" cy="457200"/>
          </a:xfrm>
          <a:custGeom>
            <a:avLst/>
            <a:gdLst/>
            <a:ahLst/>
            <a:cxnLst/>
            <a:rect l="l" t="t" r="r" b="b"/>
            <a:pathLst>
              <a:path w="12189460" h="457200">
                <a:moveTo>
                  <a:pt x="0" y="457199"/>
                </a:moveTo>
                <a:lnTo>
                  <a:pt x="12188951" y="457199"/>
                </a:lnTo>
                <a:lnTo>
                  <a:pt x="12188951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6334505"/>
            <a:ext cx="12189460" cy="64135"/>
          </a:xfrm>
          <a:custGeom>
            <a:avLst/>
            <a:gdLst/>
            <a:ahLst/>
            <a:cxnLst/>
            <a:rect l="l" t="t" r="r" b="b"/>
            <a:pathLst>
              <a:path w="12189460" h="64135">
                <a:moveTo>
                  <a:pt x="0" y="64007"/>
                </a:moveTo>
                <a:lnTo>
                  <a:pt x="12188951" y="64007"/>
                </a:lnTo>
                <a:lnTo>
                  <a:pt x="12188951" y="0"/>
                </a:lnTo>
                <a:lnTo>
                  <a:pt x="0" y="0"/>
                </a:lnTo>
                <a:lnTo>
                  <a:pt x="0" y="64007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07769" y="4343400"/>
            <a:ext cx="9875520" cy="0"/>
          </a:xfrm>
          <a:custGeom>
            <a:avLst/>
            <a:gdLst/>
            <a:ahLst/>
            <a:cxnLst/>
            <a:rect l="l" t="t" r="r" b="b"/>
            <a:pathLst>
              <a:path w="9875520">
                <a:moveTo>
                  <a:pt x="0" y="0"/>
                </a:moveTo>
                <a:lnTo>
                  <a:pt x="9875519" y="0"/>
                </a:lnTo>
              </a:path>
            </a:pathLst>
          </a:custGeom>
          <a:ln w="6095">
            <a:solidFill>
              <a:srgbClr val="7F7F7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169292" y="3740877"/>
            <a:ext cx="7517508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lang="en-IE" sz="4000" spc="-1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Calibri Light"/>
              </a:rPr>
              <a:t>Blockchain Technology at a Glance</a:t>
            </a:r>
            <a:endParaRPr sz="4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Calibri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178818" y="4505704"/>
            <a:ext cx="308838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0" spc="135" dirty="0">
                <a:solidFill>
                  <a:srgbClr val="514848"/>
                </a:solidFill>
                <a:latin typeface="Calibri Light"/>
                <a:cs typeface="Calibri Light"/>
              </a:rPr>
              <a:t>P</a:t>
            </a:r>
            <a:r>
              <a:rPr sz="2400" b="0" spc="150" dirty="0">
                <a:solidFill>
                  <a:srgbClr val="514848"/>
                </a:solidFill>
                <a:latin typeface="Calibri Light"/>
                <a:cs typeface="Calibri Light"/>
              </a:rPr>
              <a:t>a</a:t>
            </a:r>
            <a:r>
              <a:rPr sz="2400" b="0" spc="170" dirty="0">
                <a:solidFill>
                  <a:srgbClr val="514848"/>
                </a:solidFill>
                <a:latin typeface="Calibri Light"/>
                <a:cs typeface="Calibri Light"/>
              </a:rPr>
              <a:t>v</a:t>
            </a:r>
            <a:r>
              <a:rPr sz="2400" b="0" spc="195" dirty="0">
                <a:solidFill>
                  <a:srgbClr val="514848"/>
                </a:solidFill>
                <a:latin typeface="Calibri Light"/>
                <a:cs typeface="Calibri Light"/>
              </a:rPr>
              <a:t>e</a:t>
            </a:r>
            <a:r>
              <a:rPr sz="2400" b="0" spc="-5" dirty="0">
                <a:solidFill>
                  <a:srgbClr val="514848"/>
                </a:solidFill>
                <a:latin typeface="Calibri Light"/>
                <a:cs typeface="Calibri Light"/>
              </a:rPr>
              <a:t>l</a:t>
            </a:r>
            <a:r>
              <a:rPr sz="2400" b="0" dirty="0">
                <a:solidFill>
                  <a:srgbClr val="514848"/>
                </a:solidFill>
                <a:latin typeface="Times New Roman"/>
                <a:cs typeface="Times New Roman"/>
              </a:rPr>
              <a:t> </a:t>
            </a:r>
            <a:r>
              <a:rPr sz="2400" b="0" spc="-170" dirty="0">
                <a:solidFill>
                  <a:srgbClr val="514848"/>
                </a:solidFill>
                <a:latin typeface="Times New Roman"/>
                <a:cs typeface="Times New Roman"/>
              </a:rPr>
              <a:t> </a:t>
            </a:r>
            <a:r>
              <a:rPr sz="2400" b="0" spc="35" dirty="0">
                <a:solidFill>
                  <a:srgbClr val="514848"/>
                </a:solidFill>
                <a:latin typeface="Calibri Light"/>
                <a:cs typeface="Calibri Light"/>
              </a:rPr>
              <a:t>T</a:t>
            </a:r>
            <a:r>
              <a:rPr sz="2400" b="0" spc="180" dirty="0">
                <a:solidFill>
                  <a:srgbClr val="514848"/>
                </a:solidFill>
                <a:latin typeface="Calibri Light"/>
                <a:cs typeface="Calibri Light"/>
              </a:rPr>
              <a:t>a</a:t>
            </a:r>
            <a:r>
              <a:rPr sz="2400" b="0" spc="140" dirty="0">
                <a:solidFill>
                  <a:srgbClr val="514848"/>
                </a:solidFill>
                <a:latin typeface="Calibri Light"/>
                <a:cs typeface="Calibri Light"/>
              </a:rPr>
              <a:t>r</a:t>
            </a:r>
            <a:r>
              <a:rPr sz="2400" b="0" spc="180" dirty="0">
                <a:solidFill>
                  <a:srgbClr val="514848"/>
                </a:solidFill>
                <a:latin typeface="Calibri Light"/>
                <a:cs typeface="Calibri Light"/>
              </a:rPr>
              <a:t>as</a:t>
            </a:r>
            <a:r>
              <a:rPr sz="2400" b="0" spc="185" dirty="0">
                <a:solidFill>
                  <a:srgbClr val="514848"/>
                </a:solidFill>
                <a:latin typeface="Calibri Light"/>
                <a:cs typeface="Calibri Light"/>
              </a:rPr>
              <a:t>o</a:t>
            </a:r>
            <a:r>
              <a:rPr sz="2400" b="0" spc="-10" dirty="0">
                <a:solidFill>
                  <a:srgbClr val="514848"/>
                </a:solidFill>
                <a:latin typeface="Calibri Light"/>
                <a:cs typeface="Calibri Light"/>
              </a:rPr>
              <a:t>v</a:t>
            </a:r>
            <a:endParaRPr sz="2400" dirty="0">
              <a:latin typeface="Calibri Light"/>
              <a:cs typeface="Calibri Ligh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288FF7-11EA-4CB3-800C-1AFA820F55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447" y="5392428"/>
            <a:ext cx="2953891" cy="820884"/>
          </a:xfrm>
          <a:prstGeom prst="rect">
            <a:avLst/>
          </a:prstGeom>
        </p:spPr>
      </p:pic>
      <p:pic>
        <p:nvPicPr>
          <p:cNvPr id="1026" name="Picture 2" descr="Related image">
            <a:extLst>
              <a:ext uri="{FF2B5EF4-FFF2-40B4-BE49-F238E27FC236}">
                <a16:creationId xmlns:a16="http://schemas.microsoft.com/office/drawing/2014/main" id="{A0398184-4BA5-4CDF-A373-D2C10D34E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549" y="5392428"/>
            <a:ext cx="1762740" cy="82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Proof of Stake (</a:t>
            </a:r>
            <a:r>
              <a:rPr lang="en-IE" spc="-70" dirty="0" err="1"/>
              <a:t>PoS</a:t>
            </a:r>
            <a:r>
              <a:rPr lang="en-IE" spc="-70" dirty="0"/>
              <a:t>)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37EFB3B0-39FC-4DCA-AC17-13D98A33CF82}"/>
              </a:ext>
            </a:extLst>
          </p:cNvPr>
          <p:cNvSpPr txBox="1"/>
          <p:nvPr/>
        </p:nvSpPr>
        <p:spPr>
          <a:xfrm>
            <a:off x="1285748" y="2184396"/>
            <a:ext cx="9687052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The more money you have, the more chance to mine a block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Remove block rewards – Keep transaction fees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More energy efficient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Strengthens decentralization 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Avoids mining cartels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B94AAC-953B-4A6C-B922-4B3FEE9A1A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3352800"/>
            <a:ext cx="3619047" cy="318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8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Proof of Stake (</a:t>
            </a:r>
            <a:r>
              <a:rPr lang="en-IE" spc="-70" dirty="0" err="1"/>
              <a:t>PoS</a:t>
            </a:r>
            <a:r>
              <a:rPr lang="en-IE" spc="-70" dirty="0"/>
              <a:t>)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37EFB3B0-39FC-4DCA-AC17-13D98A33CF82}"/>
              </a:ext>
            </a:extLst>
          </p:cNvPr>
          <p:cNvSpPr txBox="1"/>
          <p:nvPr/>
        </p:nvSpPr>
        <p:spPr>
          <a:xfrm>
            <a:off x="1285748" y="2184396"/>
            <a:ext cx="9687052" cy="33239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1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A miner (</a:t>
            </a:r>
            <a:r>
              <a:rPr lang="en-IE" sz="24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forger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) makes a special transaction to be part of the pool for block generation</a:t>
            </a:r>
          </a:p>
          <a:p>
            <a:pPr marL="264160" indent="-251460">
              <a:lnSpc>
                <a:spcPct val="1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The forger can be picked by:</a:t>
            </a:r>
          </a:p>
          <a:p>
            <a:pPr marL="721360" lvl="1" indent="-251460">
              <a:lnSpc>
                <a:spcPct val="1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Randomly selecting a candidate </a:t>
            </a:r>
          </a:p>
          <a:p>
            <a:pPr marL="721360" lvl="1" indent="-251460">
              <a:lnSpc>
                <a:spcPct val="1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Coin-aging – client who holds onto coins longest has a better chance of generating a block</a:t>
            </a:r>
          </a:p>
        </p:txBody>
      </p:sp>
      <p:pic>
        <p:nvPicPr>
          <p:cNvPr id="11268" name="Picture 4" descr="Image result for dice png">
            <a:extLst>
              <a:ext uri="{FF2B5EF4-FFF2-40B4-BE49-F238E27FC236}">
                <a16:creationId xmlns:a16="http://schemas.microsoft.com/office/drawing/2014/main" id="{AFB1836E-1C34-41FA-87E7-19E9BF9B3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200" y="2971800"/>
            <a:ext cx="1591314" cy="1326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55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 err="1"/>
              <a:t>PoS</a:t>
            </a:r>
            <a:r>
              <a:rPr lang="en-IE" spc="-70" dirty="0"/>
              <a:t> – Example 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9ACB38-AA94-4D19-8A3E-966D56E030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405" y="2209800"/>
            <a:ext cx="1331362" cy="2037564"/>
          </a:xfrm>
          <a:prstGeom prst="rect">
            <a:avLst/>
          </a:prstGeom>
        </p:spPr>
      </p:pic>
      <p:pic>
        <p:nvPicPr>
          <p:cNvPr id="9" name="Picture 4" descr="Image result for person png">
            <a:extLst>
              <a:ext uri="{FF2B5EF4-FFF2-40B4-BE49-F238E27FC236}">
                <a16:creationId xmlns:a16="http://schemas.microsoft.com/office/drawing/2014/main" id="{76500729-0B41-4C3E-A7DD-1D177AB0FF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6181" y="2186578"/>
            <a:ext cx="1260092" cy="212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business cat png">
            <a:extLst>
              <a:ext uri="{FF2B5EF4-FFF2-40B4-BE49-F238E27FC236}">
                <a16:creationId xmlns:a16="http://schemas.microsoft.com/office/drawing/2014/main" id="{8B3F18BE-44CA-40B3-BD1F-DADC3E9529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435" y="2130606"/>
            <a:ext cx="1127474" cy="218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6A7F57-171F-4A75-B8CD-301C261A99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927" y="2130606"/>
            <a:ext cx="1421273" cy="17850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5CB4D2-E8F6-4563-8B3C-444E2A04167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1524" y="1939790"/>
            <a:ext cx="811171" cy="1184410"/>
          </a:xfrm>
          <a:prstGeom prst="rect">
            <a:avLst/>
          </a:prstGeom>
        </p:spPr>
      </p:pic>
      <p:pic>
        <p:nvPicPr>
          <p:cNvPr id="16" name="Picture 4" descr="Image result for ethereum png">
            <a:extLst>
              <a:ext uri="{FF2B5EF4-FFF2-40B4-BE49-F238E27FC236}">
                <a16:creationId xmlns:a16="http://schemas.microsoft.com/office/drawing/2014/main" id="{F028FCA0-5B30-40E7-BFF3-981EDC2BB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741" y="4763959"/>
            <a:ext cx="982926" cy="98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Image result for ethereum png">
            <a:extLst>
              <a:ext uri="{FF2B5EF4-FFF2-40B4-BE49-F238E27FC236}">
                <a16:creationId xmlns:a16="http://schemas.microsoft.com/office/drawing/2014/main" id="{3AF9193D-9259-44ED-BBCC-6A1F42F30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5274" y="5024786"/>
            <a:ext cx="461271" cy="461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Image result for ethereum png">
            <a:extLst>
              <a:ext uri="{FF2B5EF4-FFF2-40B4-BE49-F238E27FC236}">
                <a16:creationId xmlns:a16="http://schemas.microsoft.com/office/drawing/2014/main" id="{DCFFAC7F-FBB9-4A8D-B420-90B94D80E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039" y="4891669"/>
            <a:ext cx="691048" cy="69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462F981-3099-47D7-989F-E30659CF7CB8}"/>
              </a:ext>
            </a:extLst>
          </p:cNvPr>
          <p:cNvSpPr txBox="1"/>
          <p:nvPr/>
        </p:nvSpPr>
        <p:spPr>
          <a:xfrm>
            <a:off x="5897476" y="5791200"/>
            <a:ext cx="752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50%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B353ACA-8E00-45E9-B05E-6A0861CF91CF}"/>
              </a:ext>
            </a:extLst>
          </p:cNvPr>
          <p:cNvSpPr txBox="1"/>
          <p:nvPr/>
        </p:nvSpPr>
        <p:spPr>
          <a:xfrm>
            <a:off x="1828800" y="5773945"/>
            <a:ext cx="752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30%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38217A-CCE5-4DB6-A38C-92515FA14C78}"/>
              </a:ext>
            </a:extLst>
          </p:cNvPr>
          <p:cNvSpPr txBox="1"/>
          <p:nvPr/>
        </p:nvSpPr>
        <p:spPr>
          <a:xfrm>
            <a:off x="10075274" y="5725615"/>
            <a:ext cx="752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186881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 err="1"/>
              <a:t>PoS</a:t>
            </a:r>
            <a:r>
              <a:rPr lang="en-IE" spc="-70" dirty="0"/>
              <a:t> </a:t>
            </a:r>
            <a:r>
              <a:rPr lang="en-IE" spc="-70"/>
              <a:t>– Example 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A094A5D-42D0-4EA1-846D-A1010B77BB6B}"/>
              </a:ext>
            </a:extLst>
          </p:cNvPr>
          <p:cNvSpPr/>
          <p:nvPr/>
        </p:nvSpPr>
        <p:spPr>
          <a:xfrm>
            <a:off x="4419600" y="2404917"/>
            <a:ext cx="3386541" cy="3386541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8DC7D6B-88DC-4C61-BCB4-46277FF3A172}"/>
              </a:ext>
            </a:extLst>
          </p:cNvPr>
          <p:cNvCxnSpPr>
            <a:cxnSpLocks/>
            <a:stCxn id="19" idx="1"/>
            <a:endCxn id="19" idx="3"/>
          </p:cNvCxnSpPr>
          <p:nvPr/>
        </p:nvCxnSpPr>
        <p:spPr>
          <a:xfrm>
            <a:off x="4419600" y="4098188"/>
            <a:ext cx="33865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20F45BA-4B90-4A64-BBA6-22706BE20F75}"/>
              </a:ext>
            </a:extLst>
          </p:cNvPr>
          <p:cNvCxnSpPr>
            <a:cxnSpLocks/>
          </p:cNvCxnSpPr>
          <p:nvPr/>
        </p:nvCxnSpPr>
        <p:spPr>
          <a:xfrm>
            <a:off x="6248401" y="4098188"/>
            <a:ext cx="0" cy="16932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4" descr="Image result for person png">
            <a:extLst>
              <a:ext uri="{FF2B5EF4-FFF2-40B4-BE49-F238E27FC236}">
                <a16:creationId xmlns:a16="http://schemas.microsoft.com/office/drawing/2014/main" id="{208164E5-C053-4C81-9D1E-BCAC99769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280" y="4474739"/>
            <a:ext cx="723854" cy="122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B8BF439-AE39-4682-80AD-CD6FE36C93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140" y="4348821"/>
            <a:ext cx="465974" cy="680379"/>
          </a:xfrm>
          <a:prstGeom prst="rect">
            <a:avLst/>
          </a:prstGeom>
        </p:spPr>
      </p:pic>
      <p:pic>
        <p:nvPicPr>
          <p:cNvPr id="26" name="Picture 2" descr="Image result for business cat png">
            <a:extLst>
              <a:ext uri="{FF2B5EF4-FFF2-40B4-BE49-F238E27FC236}">
                <a16:creationId xmlns:a16="http://schemas.microsoft.com/office/drawing/2014/main" id="{A909F97A-35CC-42A6-A2B9-0D3F6FD48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990" y="2471226"/>
            <a:ext cx="802821" cy="1555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3C226BD-71EC-40C9-835C-4A5D8D9900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064" y="4408057"/>
            <a:ext cx="831705" cy="127287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DEEE1BA-0661-48BC-8B80-C733B61E538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4326332"/>
            <a:ext cx="887873" cy="111512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D806CA9-B3E6-4A70-8AC1-90BD4F2C7D5E}"/>
              </a:ext>
            </a:extLst>
          </p:cNvPr>
          <p:cNvSpPr txBox="1"/>
          <p:nvPr/>
        </p:nvSpPr>
        <p:spPr>
          <a:xfrm>
            <a:off x="5809969" y="1899748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/>
              <a:t>50%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45BEC0-4EBD-4B85-A724-25A27C42B107}"/>
              </a:ext>
            </a:extLst>
          </p:cNvPr>
          <p:cNvSpPr txBox="1"/>
          <p:nvPr/>
        </p:nvSpPr>
        <p:spPr>
          <a:xfrm>
            <a:off x="6772814" y="5777056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/>
              <a:t>20%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A721A41-2280-4C8E-93AC-E55AD3B0AC9F}"/>
              </a:ext>
            </a:extLst>
          </p:cNvPr>
          <p:cNvSpPr txBox="1"/>
          <p:nvPr/>
        </p:nvSpPr>
        <p:spPr>
          <a:xfrm>
            <a:off x="4992928" y="5777056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/>
              <a:t>30%</a:t>
            </a:r>
          </a:p>
        </p:txBody>
      </p:sp>
    </p:spTree>
    <p:extLst>
      <p:ext uri="{BB962C8B-B14F-4D97-AF65-F5344CB8AC3E}">
        <p14:creationId xmlns:p14="http://schemas.microsoft.com/office/powerpoint/2010/main" val="146077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760D41B-AA78-4F2A-94B0-EF732BDDA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162" y="1658678"/>
            <a:ext cx="4983674" cy="4822354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Blockchain Use Cases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004944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760D41B-AA78-4F2A-94B0-EF732BDDA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162" y="1658678"/>
            <a:ext cx="4983674" cy="4822354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Blockchain Use Cases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481B20-2B03-4512-B10D-315E4FB54A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161" y="1658678"/>
            <a:ext cx="4983675" cy="4822354"/>
          </a:xfrm>
          <a:prstGeom prst="rect">
            <a:avLst/>
          </a:prstGeom>
        </p:spPr>
      </p:pic>
      <p:sp>
        <p:nvSpPr>
          <p:cNvPr id="9" name="object 5">
            <a:extLst>
              <a:ext uri="{FF2B5EF4-FFF2-40B4-BE49-F238E27FC236}">
                <a16:creationId xmlns:a16="http://schemas.microsoft.com/office/drawing/2014/main" id="{CF11155A-AE42-4D58-80CE-63FF4AF599B7}"/>
              </a:ext>
            </a:extLst>
          </p:cNvPr>
          <p:cNvSpPr txBox="1"/>
          <p:nvPr/>
        </p:nvSpPr>
        <p:spPr>
          <a:xfrm>
            <a:off x="2809748" y="4765343"/>
            <a:ext cx="924052" cy="5293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IoT</a:t>
            </a:r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D00B5EF0-C1CD-4647-B4CC-478CAC5C323B}"/>
              </a:ext>
            </a:extLst>
          </p:cNvPr>
          <p:cNvSpPr txBox="1"/>
          <p:nvPr/>
        </p:nvSpPr>
        <p:spPr>
          <a:xfrm>
            <a:off x="8125810" y="1805205"/>
            <a:ext cx="2237390" cy="5293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Healthcare</a:t>
            </a: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054D049E-C577-43D5-833B-F7D599B8718D}"/>
              </a:ext>
            </a:extLst>
          </p:cNvPr>
          <p:cNvSpPr txBox="1"/>
          <p:nvPr/>
        </p:nvSpPr>
        <p:spPr>
          <a:xfrm>
            <a:off x="8229558" y="5647042"/>
            <a:ext cx="3506072" cy="5293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Decentralized Internet</a:t>
            </a: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2388ED4E-3F21-4FA4-9B00-07F2B1B0F33F}"/>
              </a:ext>
            </a:extLst>
          </p:cNvPr>
          <p:cNvSpPr txBox="1"/>
          <p:nvPr/>
        </p:nvSpPr>
        <p:spPr>
          <a:xfrm>
            <a:off x="2133600" y="5664036"/>
            <a:ext cx="3506072" cy="5293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Digital Identity</a:t>
            </a: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EBB3FC54-5AB5-4601-AB7B-DF26EE4F9E49}"/>
              </a:ext>
            </a:extLst>
          </p:cNvPr>
          <p:cNvSpPr txBox="1"/>
          <p:nvPr/>
        </p:nvSpPr>
        <p:spPr>
          <a:xfrm>
            <a:off x="1600200" y="1825525"/>
            <a:ext cx="3506072" cy="5293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Content storage/ delivery</a:t>
            </a: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1545D6D8-79E4-4476-88CA-BFCC07EBA42B}"/>
              </a:ext>
            </a:extLst>
          </p:cNvPr>
          <p:cNvSpPr txBox="1"/>
          <p:nvPr/>
        </p:nvSpPr>
        <p:spPr>
          <a:xfrm>
            <a:off x="381000" y="3550639"/>
            <a:ext cx="3506072" cy="5293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Digitization of documents</a:t>
            </a:r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E7E0433C-DEEA-4B7B-956F-9C6F53DDC3B8}"/>
              </a:ext>
            </a:extLst>
          </p:cNvPr>
          <p:cNvSpPr txBox="1"/>
          <p:nvPr/>
        </p:nvSpPr>
        <p:spPr>
          <a:xfrm>
            <a:off x="8838328" y="3725557"/>
            <a:ext cx="3506072" cy="5293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Digitizing assets</a:t>
            </a: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4BE04D57-0A87-4077-AFE8-903F146A59DA}"/>
              </a:ext>
            </a:extLst>
          </p:cNvPr>
          <p:cNvSpPr txBox="1"/>
          <p:nvPr/>
        </p:nvSpPr>
        <p:spPr>
          <a:xfrm>
            <a:off x="1066800" y="2569762"/>
            <a:ext cx="3506072" cy="5293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Digital security trading</a:t>
            </a: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C3464685-356E-4DE9-B21A-5A02196280B4}"/>
              </a:ext>
            </a:extLst>
          </p:cNvPr>
          <p:cNvSpPr txBox="1"/>
          <p:nvPr/>
        </p:nvSpPr>
        <p:spPr>
          <a:xfrm>
            <a:off x="8370182" y="2635425"/>
            <a:ext cx="3506072" cy="52937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Proof of ownership of content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26D85E9-78B7-4ABB-A8E9-B05A28D0284C}"/>
              </a:ext>
            </a:extLst>
          </p:cNvPr>
          <p:cNvCxnSpPr/>
          <p:nvPr/>
        </p:nvCxnSpPr>
        <p:spPr>
          <a:xfrm>
            <a:off x="3733800" y="2971800"/>
            <a:ext cx="458072" cy="1273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F0B4EF-3353-488B-BF71-8A298A5440B9}"/>
              </a:ext>
            </a:extLst>
          </p:cNvPr>
          <p:cNvCxnSpPr>
            <a:cxnSpLocks/>
          </p:cNvCxnSpPr>
          <p:nvPr/>
        </p:nvCxnSpPr>
        <p:spPr>
          <a:xfrm>
            <a:off x="4648200" y="2286000"/>
            <a:ext cx="189192" cy="1113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11CC11A-F851-4DE4-93CB-708A12D42DD0}"/>
              </a:ext>
            </a:extLst>
          </p:cNvPr>
          <p:cNvCxnSpPr/>
          <p:nvPr/>
        </p:nvCxnSpPr>
        <p:spPr>
          <a:xfrm flipH="1">
            <a:off x="7011675" y="2286000"/>
            <a:ext cx="1140853" cy="1089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95F4662-E2F8-4D6C-A26B-D404F27D02BE}"/>
              </a:ext>
            </a:extLst>
          </p:cNvPr>
          <p:cNvCxnSpPr/>
          <p:nvPr/>
        </p:nvCxnSpPr>
        <p:spPr>
          <a:xfrm flipH="1">
            <a:off x="7898081" y="3035469"/>
            <a:ext cx="445722" cy="969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D055DD3-CA4E-4D28-A218-2F32050AF296}"/>
              </a:ext>
            </a:extLst>
          </p:cNvPr>
          <p:cNvCxnSpPr>
            <a:cxnSpLocks/>
          </p:cNvCxnSpPr>
          <p:nvPr/>
        </p:nvCxnSpPr>
        <p:spPr>
          <a:xfrm flipH="1">
            <a:off x="8229600" y="4114800"/>
            <a:ext cx="6087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2ADA934-785A-4F41-BE70-CD44830FF037}"/>
              </a:ext>
            </a:extLst>
          </p:cNvPr>
          <p:cNvCxnSpPr/>
          <p:nvPr/>
        </p:nvCxnSpPr>
        <p:spPr>
          <a:xfrm>
            <a:off x="3353236" y="3919644"/>
            <a:ext cx="53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DFC7C9E-1BF5-49D5-8641-BF6D3C70D880}"/>
              </a:ext>
            </a:extLst>
          </p:cNvPr>
          <p:cNvCxnSpPr/>
          <p:nvPr/>
        </p:nvCxnSpPr>
        <p:spPr>
          <a:xfrm flipH="1">
            <a:off x="3429000" y="5181600"/>
            <a:ext cx="121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EE1A625-D4AA-45CE-A52A-9E7E21717E6C}"/>
              </a:ext>
            </a:extLst>
          </p:cNvPr>
          <p:cNvCxnSpPr/>
          <p:nvPr/>
        </p:nvCxnSpPr>
        <p:spPr>
          <a:xfrm flipV="1">
            <a:off x="3962836" y="5682426"/>
            <a:ext cx="913964" cy="3373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FEBCC3B-1C81-4B3C-8F7C-C605C8FA28AA}"/>
              </a:ext>
            </a:extLst>
          </p:cNvPr>
          <p:cNvCxnSpPr>
            <a:cxnSpLocks/>
          </p:cNvCxnSpPr>
          <p:nvPr/>
        </p:nvCxnSpPr>
        <p:spPr>
          <a:xfrm flipH="1" flipV="1">
            <a:off x="7216236" y="5664037"/>
            <a:ext cx="1013321" cy="355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81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Blockchain Implementations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6160659B-0EA9-4D13-BE3F-03589D6816D7}"/>
              </a:ext>
            </a:extLst>
          </p:cNvPr>
          <p:cNvSpPr txBox="1"/>
          <p:nvPr/>
        </p:nvSpPr>
        <p:spPr>
          <a:xfrm>
            <a:off x="1285748" y="2184396"/>
            <a:ext cx="9687052" cy="773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Blockstack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 - Decentralized DNS / registration of user identities</a:t>
            </a:r>
          </a:p>
        </p:txBody>
      </p:sp>
      <p:pic>
        <p:nvPicPr>
          <p:cNvPr id="2052" name="Picture 4" descr="Image result for blockstack png">
            <a:extLst>
              <a:ext uri="{FF2B5EF4-FFF2-40B4-BE49-F238E27FC236}">
                <a16:creationId xmlns:a16="http://schemas.microsoft.com/office/drawing/2014/main" id="{AF6EC5E7-AC30-4E0C-BF85-9D4CF6148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842" y="1968528"/>
            <a:ext cx="1734820" cy="106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4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Blockchain Implementations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6160659B-0EA9-4D13-BE3F-03589D6816D7}"/>
              </a:ext>
            </a:extLst>
          </p:cNvPr>
          <p:cNvSpPr txBox="1"/>
          <p:nvPr/>
        </p:nvSpPr>
        <p:spPr>
          <a:xfrm>
            <a:off x="1285748" y="2184396"/>
            <a:ext cx="9687052" cy="773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 err="1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Blockstack</a:t>
            </a:r>
            <a:r>
              <a:rPr lang="en-IE" sz="240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 - Decentralized DNS / registration of user identities</a:t>
            </a:r>
          </a:p>
        </p:txBody>
      </p:sp>
      <p:pic>
        <p:nvPicPr>
          <p:cNvPr id="2052" name="Picture 4" descr="Image result for blockstack png">
            <a:extLst>
              <a:ext uri="{FF2B5EF4-FFF2-40B4-BE49-F238E27FC236}">
                <a16:creationId xmlns:a16="http://schemas.microsoft.com/office/drawing/2014/main" id="{AF6EC5E7-AC30-4E0C-BF85-9D4CF6148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842" y="1968528"/>
            <a:ext cx="1734820" cy="106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hyper ledger png">
            <a:extLst>
              <a:ext uri="{FF2B5EF4-FFF2-40B4-BE49-F238E27FC236}">
                <a16:creationId xmlns:a16="http://schemas.microsoft.com/office/drawing/2014/main" id="{5935ED8E-E186-4F24-8987-AB070053F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976" y="3452040"/>
            <a:ext cx="2836686" cy="60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bject 5">
            <a:extLst>
              <a:ext uri="{FF2B5EF4-FFF2-40B4-BE49-F238E27FC236}">
                <a16:creationId xmlns:a16="http://schemas.microsoft.com/office/drawing/2014/main" id="{60D4D116-674E-4B68-807F-51427A599172}"/>
              </a:ext>
            </a:extLst>
          </p:cNvPr>
          <p:cNvSpPr txBox="1"/>
          <p:nvPr/>
        </p:nvSpPr>
        <p:spPr>
          <a:xfrm>
            <a:off x="1285748" y="3036262"/>
            <a:ext cx="9687052" cy="773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Hyperledger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 – Umbrella project of blockchains</a:t>
            </a:r>
          </a:p>
        </p:txBody>
      </p:sp>
    </p:spTree>
    <p:extLst>
      <p:ext uri="{BB962C8B-B14F-4D97-AF65-F5344CB8AC3E}">
        <p14:creationId xmlns:p14="http://schemas.microsoft.com/office/powerpoint/2010/main" val="402137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Blockchain Implementations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pic>
        <p:nvPicPr>
          <p:cNvPr id="2052" name="Picture 4" descr="Image result for blockstack png">
            <a:extLst>
              <a:ext uri="{FF2B5EF4-FFF2-40B4-BE49-F238E27FC236}">
                <a16:creationId xmlns:a16="http://schemas.microsoft.com/office/drawing/2014/main" id="{AF6EC5E7-AC30-4E0C-BF85-9D4CF6148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842" y="1968528"/>
            <a:ext cx="1734820" cy="106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hyper ledger png">
            <a:extLst>
              <a:ext uri="{FF2B5EF4-FFF2-40B4-BE49-F238E27FC236}">
                <a16:creationId xmlns:a16="http://schemas.microsoft.com/office/drawing/2014/main" id="{5935ED8E-E186-4F24-8987-AB070053F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976" y="3452040"/>
            <a:ext cx="2836686" cy="60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FDE031-5E2C-4BB0-9164-3CD9DC307D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331" y="4277795"/>
            <a:ext cx="2653806" cy="708250"/>
          </a:xfrm>
          <a:prstGeom prst="rect">
            <a:avLst/>
          </a:prstGeom>
        </p:spPr>
      </p:pic>
      <p:sp>
        <p:nvSpPr>
          <p:cNvPr id="13" name="object 5">
            <a:extLst>
              <a:ext uri="{FF2B5EF4-FFF2-40B4-BE49-F238E27FC236}">
                <a16:creationId xmlns:a16="http://schemas.microsoft.com/office/drawing/2014/main" id="{6344F50A-370C-4D5C-A09B-46E14A437407}"/>
              </a:ext>
            </a:extLst>
          </p:cNvPr>
          <p:cNvSpPr txBox="1"/>
          <p:nvPr/>
        </p:nvSpPr>
        <p:spPr>
          <a:xfrm>
            <a:off x="1285748" y="2184396"/>
            <a:ext cx="9687052" cy="773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 err="1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Blockstack</a:t>
            </a:r>
            <a:r>
              <a:rPr lang="en-IE" sz="240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 - Decentralized DNS / registration of user identities</a:t>
            </a: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5943CE3D-3D50-4265-B5D8-DD582B63A97A}"/>
              </a:ext>
            </a:extLst>
          </p:cNvPr>
          <p:cNvSpPr txBox="1"/>
          <p:nvPr/>
        </p:nvSpPr>
        <p:spPr>
          <a:xfrm>
            <a:off x="1285748" y="3036262"/>
            <a:ext cx="9687052" cy="773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 err="1">
                <a:solidFill>
                  <a:schemeClr val="bg1">
                    <a:lumMod val="50000"/>
                  </a:schemeClr>
                </a:solidFill>
                <a:cs typeface="Calibri"/>
              </a:rPr>
              <a:t>Hyperledger</a:t>
            </a:r>
            <a:r>
              <a:rPr lang="en-IE" sz="2400" dirty="0">
                <a:solidFill>
                  <a:schemeClr val="bg1">
                    <a:lumMod val="50000"/>
                  </a:schemeClr>
                </a:solidFill>
                <a:cs typeface="Calibri"/>
              </a:rPr>
              <a:t> – Umbrella project of blockchains</a:t>
            </a: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5EB6FF09-CA61-4398-95AD-08FDAE22A67E}"/>
              </a:ext>
            </a:extLst>
          </p:cNvPr>
          <p:cNvSpPr txBox="1"/>
          <p:nvPr/>
        </p:nvSpPr>
        <p:spPr>
          <a:xfrm>
            <a:off x="1285748" y="3872582"/>
            <a:ext cx="9687052" cy="773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MediLedger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 – Supply chain of medical products</a:t>
            </a:r>
          </a:p>
        </p:txBody>
      </p:sp>
    </p:spTree>
    <p:extLst>
      <p:ext uri="{BB962C8B-B14F-4D97-AF65-F5344CB8AC3E}">
        <p14:creationId xmlns:p14="http://schemas.microsoft.com/office/powerpoint/2010/main" val="159996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Blockchain Implementations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pic>
        <p:nvPicPr>
          <p:cNvPr id="2052" name="Picture 4" descr="Image result for blockstack png">
            <a:extLst>
              <a:ext uri="{FF2B5EF4-FFF2-40B4-BE49-F238E27FC236}">
                <a16:creationId xmlns:a16="http://schemas.microsoft.com/office/drawing/2014/main" id="{AF6EC5E7-AC30-4E0C-BF85-9D4CF6148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842" y="1968528"/>
            <a:ext cx="1734820" cy="106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hyper ledger png">
            <a:extLst>
              <a:ext uri="{FF2B5EF4-FFF2-40B4-BE49-F238E27FC236}">
                <a16:creationId xmlns:a16="http://schemas.microsoft.com/office/drawing/2014/main" id="{5935ED8E-E186-4F24-8987-AB070053F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976" y="3452040"/>
            <a:ext cx="2836686" cy="609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FDE031-5E2C-4BB0-9164-3CD9DC307D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331" y="4277795"/>
            <a:ext cx="2653806" cy="7082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FA1A7C-4D28-4B8F-91F7-3D10363DB4F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062" y="5104208"/>
            <a:ext cx="2133600" cy="656748"/>
          </a:xfrm>
          <a:prstGeom prst="rect">
            <a:avLst/>
          </a:prstGeom>
        </p:spPr>
      </p:pic>
      <p:sp>
        <p:nvSpPr>
          <p:cNvPr id="13" name="object 5">
            <a:extLst>
              <a:ext uri="{FF2B5EF4-FFF2-40B4-BE49-F238E27FC236}">
                <a16:creationId xmlns:a16="http://schemas.microsoft.com/office/drawing/2014/main" id="{6344F50A-370C-4D5C-A09B-46E14A437407}"/>
              </a:ext>
            </a:extLst>
          </p:cNvPr>
          <p:cNvSpPr txBox="1"/>
          <p:nvPr/>
        </p:nvSpPr>
        <p:spPr>
          <a:xfrm>
            <a:off x="1285748" y="2184396"/>
            <a:ext cx="9687052" cy="773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 err="1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Blockstack</a:t>
            </a:r>
            <a:r>
              <a:rPr lang="en-IE" sz="240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 - Decentralized DNS / registration of user identities</a:t>
            </a: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5943CE3D-3D50-4265-B5D8-DD582B63A97A}"/>
              </a:ext>
            </a:extLst>
          </p:cNvPr>
          <p:cNvSpPr txBox="1"/>
          <p:nvPr/>
        </p:nvSpPr>
        <p:spPr>
          <a:xfrm>
            <a:off x="1285748" y="3036262"/>
            <a:ext cx="9687052" cy="773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 err="1">
                <a:solidFill>
                  <a:schemeClr val="bg1">
                    <a:lumMod val="50000"/>
                  </a:schemeClr>
                </a:solidFill>
                <a:cs typeface="Calibri"/>
              </a:rPr>
              <a:t>Hyperledger</a:t>
            </a:r>
            <a:r>
              <a:rPr lang="en-IE" sz="2400" dirty="0">
                <a:solidFill>
                  <a:schemeClr val="bg1">
                    <a:lumMod val="50000"/>
                  </a:schemeClr>
                </a:solidFill>
                <a:cs typeface="Calibri"/>
              </a:rPr>
              <a:t> – Umbrella project of blockchains</a:t>
            </a: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5EB6FF09-CA61-4398-95AD-08FDAE22A67E}"/>
              </a:ext>
            </a:extLst>
          </p:cNvPr>
          <p:cNvSpPr txBox="1"/>
          <p:nvPr/>
        </p:nvSpPr>
        <p:spPr>
          <a:xfrm>
            <a:off x="1285748" y="3872582"/>
            <a:ext cx="9687052" cy="773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 err="1">
                <a:solidFill>
                  <a:schemeClr val="bg1">
                    <a:lumMod val="50000"/>
                  </a:schemeClr>
                </a:solidFill>
                <a:cs typeface="Calibri"/>
              </a:rPr>
              <a:t>MediLedger</a:t>
            </a:r>
            <a:r>
              <a:rPr lang="en-IE" sz="2400" dirty="0">
                <a:solidFill>
                  <a:schemeClr val="bg1">
                    <a:lumMod val="50000"/>
                  </a:schemeClr>
                </a:solidFill>
                <a:cs typeface="Calibri"/>
              </a:rPr>
              <a:t> – Supply chain of medical products</a:t>
            </a: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2148C512-ECB8-48DF-AFCF-5C0D52A55F29}"/>
              </a:ext>
            </a:extLst>
          </p:cNvPr>
          <p:cNvSpPr txBox="1"/>
          <p:nvPr/>
        </p:nvSpPr>
        <p:spPr>
          <a:xfrm>
            <a:off x="1285748" y="4712662"/>
            <a:ext cx="9687052" cy="773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Binded</a:t>
            </a: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 – Copyright for intellectual property</a:t>
            </a:r>
          </a:p>
        </p:txBody>
      </p:sp>
    </p:spTree>
    <p:extLst>
      <p:ext uri="{BB962C8B-B14F-4D97-AF65-F5344CB8AC3E}">
        <p14:creationId xmlns:p14="http://schemas.microsoft.com/office/powerpoint/2010/main" val="151655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95" dirty="0"/>
              <a:t>What is it? 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0084EC91-1605-411C-950B-EF13F1E43589}"/>
              </a:ext>
            </a:extLst>
          </p:cNvPr>
          <p:cNvSpPr txBox="1"/>
          <p:nvPr/>
        </p:nvSpPr>
        <p:spPr>
          <a:xfrm>
            <a:off x="1285748" y="2184396"/>
            <a:ext cx="5572251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rgbClr val="3F3F3F"/>
                </a:solidFill>
                <a:latin typeface="Calibri"/>
                <a:cs typeface="Calibri"/>
              </a:rPr>
              <a:t>Decentralised</a:t>
            </a:r>
          </a:p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rgbClr val="3F3F3F"/>
                </a:solidFill>
                <a:latin typeface="Calibri"/>
                <a:cs typeface="Calibri"/>
              </a:rPr>
              <a:t>Immutable </a:t>
            </a:r>
          </a:p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rgbClr val="3F3F3F"/>
                </a:solidFill>
                <a:latin typeface="Calibri"/>
                <a:cs typeface="Calibri"/>
              </a:rPr>
              <a:t>Connected together by blocks</a:t>
            </a:r>
          </a:p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rgbClr val="3F3F3F"/>
                </a:solidFill>
                <a:latin typeface="Calibri"/>
                <a:cs typeface="Calibri"/>
              </a:rPr>
              <a:t>Every participant (node) has a copy</a:t>
            </a:r>
            <a:endParaRPr sz="2400" dirty="0">
              <a:latin typeface="Calibri"/>
              <a:cs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F9F8DF-B5C3-43E3-87A6-D3ECE0387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27065" y="3308457"/>
            <a:ext cx="4142478" cy="143260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0EF6DB0-9DFC-4DEE-A56B-5241E724973C}"/>
              </a:ext>
            </a:extLst>
          </p:cNvPr>
          <p:cNvSpPr/>
          <p:nvPr/>
        </p:nvSpPr>
        <p:spPr>
          <a:xfrm>
            <a:off x="8382000" y="4343400"/>
            <a:ext cx="990600" cy="990600"/>
          </a:xfrm>
          <a:prstGeom prst="rect">
            <a:avLst/>
          </a:prstGeom>
          <a:solidFill>
            <a:srgbClr val="D48B29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pic>
        <p:nvPicPr>
          <p:cNvPr id="1026" name="Picture 2" descr="Image result for bitcoin png">
            <a:extLst>
              <a:ext uri="{FF2B5EF4-FFF2-40B4-BE49-F238E27FC236}">
                <a16:creationId xmlns:a16="http://schemas.microsoft.com/office/drawing/2014/main" id="{B010A1A6-B8FF-47CB-B34F-5C00DD2AD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197" y="5052796"/>
            <a:ext cx="992067" cy="99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ethereum png">
            <a:extLst>
              <a:ext uri="{FF2B5EF4-FFF2-40B4-BE49-F238E27FC236}">
                <a16:creationId xmlns:a16="http://schemas.microsoft.com/office/drawing/2014/main" id="{ACEB26CE-628C-45E1-94BA-9067D18FA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600" y="3548253"/>
            <a:ext cx="992067" cy="99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zcash png">
            <a:extLst>
              <a:ext uri="{FF2B5EF4-FFF2-40B4-BE49-F238E27FC236}">
                <a16:creationId xmlns:a16="http://schemas.microsoft.com/office/drawing/2014/main" id="{2047D306-676F-4106-A444-BB59DF162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5601" y="2043710"/>
            <a:ext cx="992067" cy="99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84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Blockchain Flavours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6160659B-0EA9-4D13-BE3F-03589D6816D7}"/>
              </a:ext>
            </a:extLst>
          </p:cNvPr>
          <p:cNvSpPr txBox="1"/>
          <p:nvPr/>
        </p:nvSpPr>
        <p:spPr>
          <a:xfrm>
            <a:off x="1219200" y="1998606"/>
            <a:ext cx="2524252" cy="12926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lnSpc>
                <a:spcPct val="150000"/>
              </a:lnSpc>
              <a:buClr>
                <a:srgbClr val="DB8530"/>
              </a:buClr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Private blockchains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8194" name="Picture 2" descr="Image result for public png">
            <a:extLst>
              <a:ext uri="{FF2B5EF4-FFF2-40B4-BE49-F238E27FC236}">
                <a16:creationId xmlns:a16="http://schemas.microsoft.com/office/drawing/2014/main" id="{26B702F9-9188-4E3D-B98F-0858197AD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027" y="2870824"/>
            <a:ext cx="2406965" cy="128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ject 5">
            <a:extLst>
              <a:ext uri="{FF2B5EF4-FFF2-40B4-BE49-F238E27FC236}">
                <a16:creationId xmlns:a16="http://schemas.microsoft.com/office/drawing/2014/main" id="{5B497D43-77EC-4613-A7D2-34CC620DD5E4}"/>
              </a:ext>
            </a:extLst>
          </p:cNvPr>
          <p:cNvSpPr txBox="1"/>
          <p:nvPr/>
        </p:nvSpPr>
        <p:spPr>
          <a:xfrm>
            <a:off x="4729226" y="1982895"/>
            <a:ext cx="3276600" cy="12926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lnSpc>
                <a:spcPct val="150000"/>
              </a:lnSpc>
              <a:buClr>
                <a:srgbClr val="DB8530"/>
              </a:buClr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Permissioned blockchains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6A7C8558-887B-4061-B54A-A5A9E866A7B5}"/>
              </a:ext>
            </a:extLst>
          </p:cNvPr>
          <p:cNvSpPr txBox="1"/>
          <p:nvPr/>
        </p:nvSpPr>
        <p:spPr>
          <a:xfrm>
            <a:off x="8991600" y="2050319"/>
            <a:ext cx="2524252" cy="118923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lnSpc>
                <a:spcPct val="150000"/>
              </a:lnSpc>
              <a:buClr>
                <a:srgbClr val="DB8530"/>
              </a:buClr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Public blockchains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61BF98-0584-4DBC-809A-8A1C5ECE1A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838" y="2819400"/>
            <a:ext cx="2971800" cy="1485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CCD012-6348-47A0-A00E-81A034679C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203" y="2951787"/>
            <a:ext cx="2682246" cy="137465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C9BCEE0-1316-4221-988F-11BB8887F1F7}"/>
              </a:ext>
            </a:extLst>
          </p:cNvPr>
          <p:cNvCxnSpPr/>
          <p:nvPr/>
        </p:nvCxnSpPr>
        <p:spPr>
          <a:xfrm>
            <a:off x="4267200" y="2209800"/>
            <a:ext cx="0" cy="381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B485099-D803-4B21-B964-1EFE1727B665}"/>
              </a:ext>
            </a:extLst>
          </p:cNvPr>
          <p:cNvCxnSpPr/>
          <p:nvPr/>
        </p:nvCxnSpPr>
        <p:spPr>
          <a:xfrm>
            <a:off x="8458200" y="2209800"/>
            <a:ext cx="0" cy="381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bject 5">
            <a:extLst>
              <a:ext uri="{FF2B5EF4-FFF2-40B4-BE49-F238E27FC236}">
                <a16:creationId xmlns:a16="http://schemas.microsoft.com/office/drawing/2014/main" id="{2030244A-AE71-4CF1-8EFA-89DA1935D967}"/>
              </a:ext>
            </a:extLst>
          </p:cNvPr>
          <p:cNvSpPr txBox="1"/>
          <p:nvPr/>
        </p:nvSpPr>
        <p:spPr>
          <a:xfrm>
            <a:off x="1285748" y="4712662"/>
            <a:ext cx="2536697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Efficiency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5618E902-86C0-4C23-871A-6A40BE1E2D58}"/>
              </a:ext>
            </a:extLst>
          </p:cNvPr>
          <p:cNvSpPr txBox="1"/>
          <p:nvPr/>
        </p:nvSpPr>
        <p:spPr>
          <a:xfrm>
            <a:off x="4758292" y="4712662"/>
            <a:ext cx="2536697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Efficiency</a:t>
            </a:r>
          </a:p>
          <a:p>
            <a:pPr marL="264160" indent="-251460"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Immutability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C0073A5C-59E7-4DB2-80F1-84C7605CA517}"/>
              </a:ext>
            </a:extLst>
          </p:cNvPr>
          <p:cNvSpPr txBox="1"/>
          <p:nvPr/>
        </p:nvSpPr>
        <p:spPr>
          <a:xfrm>
            <a:off x="9001657" y="4603706"/>
            <a:ext cx="2536697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Anonymity</a:t>
            </a:r>
          </a:p>
          <a:p>
            <a:pPr marL="264160" indent="-251460"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Immutability</a:t>
            </a:r>
          </a:p>
          <a:p>
            <a:pPr marL="264160" indent="-251460"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Transparency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300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Blockchain Flavours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6160659B-0EA9-4D13-BE3F-03589D6816D7}"/>
              </a:ext>
            </a:extLst>
          </p:cNvPr>
          <p:cNvSpPr txBox="1"/>
          <p:nvPr/>
        </p:nvSpPr>
        <p:spPr>
          <a:xfrm>
            <a:off x="1219200" y="1998606"/>
            <a:ext cx="2524252" cy="12926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lnSpc>
                <a:spcPct val="150000"/>
              </a:lnSpc>
              <a:buClr>
                <a:srgbClr val="DB8530"/>
              </a:buClr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Public blockchains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8194" name="Picture 2" descr="Image result for public png">
            <a:extLst>
              <a:ext uri="{FF2B5EF4-FFF2-40B4-BE49-F238E27FC236}">
                <a16:creationId xmlns:a16="http://schemas.microsoft.com/office/drawing/2014/main" id="{26B702F9-9188-4E3D-B98F-0858197AD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598" y="2917106"/>
            <a:ext cx="2406965" cy="128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ject 5">
            <a:extLst>
              <a:ext uri="{FF2B5EF4-FFF2-40B4-BE49-F238E27FC236}">
                <a16:creationId xmlns:a16="http://schemas.microsoft.com/office/drawing/2014/main" id="{5B497D43-77EC-4613-A7D2-34CC620DD5E4}"/>
              </a:ext>
            </a:extLst>
          </p:cNvPr>
          <p:cNvSpPr txBox="1"/>
          <p:nvPr/>
        </p:nvSpPr>
        <p:spPr>
          <a:xfrm>
            <a:off x="4729226" y="1982895"/>
            <a:ext cx="3276600" cy="12926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lnSpc>
                <a:spcPct val="150000"/>
              </a:lnSpc>
              <a:buClr>
                <a:srgbClr val="DB8530"/>
              </a:buClr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Permissioned blockchains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6A7C8558-887B-4061-B54A-A5A9E866A7B5}"/>
              </a:ext>
            </a:extLst>
          </p:cNvPr>
          <p:cNvSpPr txBox="1"/>
          <p:nvPr/>
        </p:nvSpPr>
        <p:spPr>
          <a:xfrm>
            <a:off x="8991600" y="1998606"/>
            <a:ext cx="2524252" cy="12926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>
              <a:lnSpc>
                <a:spcPct val="150000"/>
              </a:lnSpc>
              <a:buClr>
                <a:srgbClr val="DB8530"/>
              </a:buClr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Private blockchains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61BF98-0584-4DBC-809A-8A1C5ECE1A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838" y="2819400"/>
            <a:ext cx="2971800" cy="14859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CCD012-6348-47A0-A00E-81A034679C7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6188" y="2870634"/>
            <a:ext cx="2682246" cy="137465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C9BCEE0-1316-4221-988F-11BB8887F1F7}"/>
              </a:ext>
            </a:extLst>
          </p:cNvPr>
          <p:cNvCxnSpPr/>
          <p:nvPr/>
        </p:nvCxnSpPr>
        <p:spPr>
          <a:xfrm>
            <a:off x="4267200" y="2209800"/>
            <a:ext cx="0" cy="381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B485099-D803-4B21-B964-1EFE1727B665}"/>
              </a:ext>
            </a:extLst>
          </p:cNvPr>
          <p:cNvCxnSpPr/>
          <p:nvPr/>
        </p:nvCxnSpPr>
        <p:spPr>
          <a:xfrm>
            <a:off x="8458200" y="2209800"/>
            <a:ext cx="0" cy="381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bject 5">
            <a:extLst>
              <a:ext uri="{FF2B5EF4-FFF2-40B4-BE49-F238E27FC236}">
                <a16:creationId xmlns:a16="http://schemas.microsoft.com/office/drawing/2014/main" id="{2030244A-AE71-4CF1-8EFA-89DA1935D967}"/>
              </a:ext>
            </a:extLst>
          </p:cNvPr>
          <p:cNvSpPr txBox="1"/>
          <p:nvPr/>
        </p:nvSpPr>
        <p:spPr>
          <a:xfrm>
            <a:off x="8936160" y="4712662"/>
            <a:ext cx="2536697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Efficiency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  <p:sp>
        <p:nvSpPr>
          <p:cNvPr id="18" name="object 5">
            <a:extLst>
              <a:ext uri="{FF2B5EF4-FFF2-40B4-BE49-F238E27FC236}">
                <a16:creationId xmlns:a16="http://schemas.microsoft.com/office/drawing/2014/main" id="{5618E902-86C0-4C23-871A-6A40BE1E2D58}"/>
              </a:ext>
            </a:extLst>
          </p:cNvPr>
          <p:cNvSpPr txBox="1"/>
          <p:nvPr/>
        </p:nvSpPr>
        <p:spPr>
          <a:xfrm>
            <a:off x="4758292" y="4712662"/>
            <a:ext cx="2536697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Efficiency</a:t>
            </a:r>
          </a:p>
          <a:p>
            <a:pPr marL="264160" indent="-251460"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Immutability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403D27DA-122A-45A7-AAE3-B7AB6377453F}"/>
              </a:ext>
            </a:extLst>
          </p:cNvPr>
          <p:cNvSpPr txBox="1"/>
          <p:nvPr/>
        </p:nvSpPr>
        <p:spPr>
          <a:xfrm>
            <a:off x="1219200" y="4712662"/>
            <a:ext cx="2536697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Anonymity</a:t>
            </a:r>
          </a:p>
          <a:p>
            <a:pPr marL="264160" indent="-251460"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Immutability</a:t>
            </a:r>
          </a:p>
          <a:p>
            <a:pPr marL="264160" indent="-251460"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Transparency</a:t>
            </a:r>
            <a:endParaRPr lang="en-IE" sz="2400" dirty="0">
              <a:solidFill>
                <a:schemeClr val="tx1">
                  <a:lumMod val="75000"/>
                  <a:lumOff val="25000"/>
                </a:schemeClr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389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Private Blockchains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9D1977C-EB8A-4A5E-A020-EF4A44A2A7EE}"/>
              </a:ext>
            </a:extLst>
          </p:cNvPr>
          <p:cNvSpPr/>
          <p:nvPr/>
        </p:nvSpPr>
        <p:spPr>
          <a:xfrm>
            <a:off x="2209800" y="2057400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CA17AE-89C8-40E2-A56D-40EF003AE56F}"/>
              </a:ext>
            </a:extLst>
          </p:cNvPr>
          <p:cNvSpPr/>
          <p:nvPr/>
        </p:nvSpPr>
        <p:spPr>
          <a:xfrm>
            <a:off x="2209800" y="3178791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9953C0-515F-40C4-933B-EA37B2D67994}"/>
              </a:ext>
            </a:extLst>
          </p:cNvPr>
          <p:cNvSpPr/>
          <p:nvPr/>
        </p:nvSpPr>
        <p:spPr>
          <a:xfrm>
            <a:off x="2209800" y="4300182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139971-C41D-4185-A3A5-487427A9B4DB}"/>
              </a:ext>
            </a:extLst>
          </p:cNvPr>
          <p:cNvSpPr/>
          <p:nvPr/>
        </p:nvSpPr>
        <p:spPr>
          <a:xfrm>
            <a:off x="2209800" y="5421573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290" name="Picture 2" descr="Image result for chain cartoon png">
            <a:extLst>
              <a:ext uri="{FF2B5EF4-FFF2-40B4-BE49-F238E27FC236}">
                <a16:creationId xmlns:a16="http://schemas.microsoft.com/office/drawing/2014/main" id="{BF75F3E7-1650-4E51-BF76-46DEA96CD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8787" y="2930084"/>
            <a:ext cx="363512" cy="1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chain cartoon png">
            <a:extLst>
              <a:ext uri="{FF2B5EF4-FFF2-40B4-BE49-F238E27FC236}">
                <a16:creationId xmlns:a16="http://schemas.microsoft.com/office/drawing/2014/main" id="{4086CFD7-68EA-4F78-8B31-393C81BE8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8787" y="4051475"/>
            <a:ext cx="363512" cy="1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mage result for chain cartoon png">
            <a:extLst>
              <a:ext uri="{FF2B5EF4-FFF2-40B4-BE49-F238E27FC236}">
                <a16:creationId xmlns:a16="http://schemas.microsoft.com/office/drawing/2014/main" id="{6BD99D85-5FAC-42B2-A00E-F121E577F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8787" y="5172866"/>
            <a:ext cx="363512" cy="1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B73639C-5DBD-4970-9897-F7A697AC7EE7}"/>
              </a:ext>
            </a:extLst>
          </p:cNvPr>
          <p:cNvSpPr/>
          <p:nvPr/>
        </p:nvSpPr>
        <p:spPr>
          <a:xfrm>
            <a:off x="4114800" y="2057400"/>
            <a:ext cx="114686" cy="41028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2292" name="Picture 4" descr="Image result for person png">
            <a:extLst>
              <a:ext uri="{FF2B5EF4-FFF2-40B4-BE49-F238E27FC236}">
                <a16:creationId xmlns:a16="http://schemas.microsoft.com/office/drawing/2014/main" id="{BCA58203-B429-4047-8BBA-D20794AA8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2757095"/>
            <a:ext cx="162433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563ECCB-54D0-442D-9221-EAB35B6EF398}"/>
              </a:ext>
            </a:extLst>
          </p:cNvPr>
          <p:cNvCxnSpPr>
            <a:cxnSpLocks/>
          </p:cNvCxnSpPr>
          <p:nvPr/>
        </p:nvCxnSpPr>
        <p:spPr>
          <a:xfrm flipH="1">
            <a:off x="7652200" y="3169183"/>
            <a:ext cx="233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6E099B7B-F4D7-4098-AAF7-B97929FD25D2}"/>
              </a:ext>
            </a:extLst>
          </p:cNvPr>
          <p:cNvSpPr/>
          <p:nvPr/>
        </p:nvSpPr>
        <p:spPr>
          <a:xfrm>
            <a:off x="1371600" y="2057400"/>
            <a:ext cx="114686" cy="41028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9" name="Picture 2" descr="Image result for permission png">
            <a:extLst>
              <a:ext uri="{FF2B5EF4-FFF2-40B4-BE49-F238E27FC236}">
                <a16:creationId xmlns:a16="http://schemas.microsoft.com/office/drawing/2014/main" id="{C3923C55-D90D-4E1A-BDF3-A821F2215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168" y="2403325"/>
            <a:ext cx="1624329" cy="162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5047D93-768D-4AC4-99EF-C188C1A9309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605" y="2438400"/>
            <a:ext cx="997519" cy="1436427"/>
          </a:xfrm>
          <a:prstGeom prst="rect">
            <a:avLst/>
          </a:prstGeom>
        </p:spPr>
      </p:pic>
      <p:sp>
        <p:nvSpPr>
          <p:cNvPr id="2048" name="TextBox 2047">
            <a:extLst>
              <a:ext uri="{FF2B5EF4-FFF2-40B4-BE49-F238E27FC236}">
                <a16:creationId xmlns:a16="http://schemas.microsoft.com/office/drawing/2014/main" id="{B45D26F1-B8CF-404F-9BC0-4C4E49695BA4}"/>
              </a:ext>
            </a:extLst>
          </p:cNvPr>
          <p:cNvSpPr txBox="1"/>
          <p:nvPr/>
        </p:nvSpPr>
        <p:spPr>
          <a:xfrm>
            <a:off x="10439400" y="5498068"/>
            <a:ext cx="1539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Pavel</a:t>
            </a:r>
          </a:p>
        </p:txBody>
      </p:sp>
    </p:spTree>
    <p:extLst>
      <p:ext uri="{BB962C8B-B14F-4D97-AF65-F5344CB8AC3E}">
        <p14:creationId xmlns:p14="http://schemas.microsoft.com/office/powerpoint/2010/main" val="49441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Private Blockchains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9D1977C-EB8A-4A5E-A020-EF4A44A2A7EE}"/>
              </a:ext>
            </a:extLst>
          </p:cNvPr>
          <p:cNvSpPr/>
          <p:nvPr/>
        </p:nvSpPr>
        <p:spPr>
          <a:xfrm>
            <a:off x="2209800" y="2057400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CA17AE-89C8-40E2-A56D-40EF003AE56F}"/>
              </a:ext>
            </a:extLst>
          </p:cNvPr>
          <p:cNvSpPr/>
          <p:nvPr/>
        </p:nvSpPr>
        <p:spPr>
          <a:xfrm>
            <a:off x="2209800" y="3178791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9953C0-515F-40C4-933B-EA37B2D67994}"/>
              </a:ext>
            </a:extLst>
          </p:cNvPr>
          <p:cNvSpPr/>
          <p:nvPr/>
        </p:nvSpPr>
        <p:spPr>
          <a:xfrm>
            <a:off x="2209800" y="4300182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139971-C41D-4185-A3A5-487427A9B4DB}"/>
              </a:ext>
            </a:extLst>
          </p:cNvPr>
          <p:cNvSpPr/>
          <p:nvPr/>
        </p:nvSpPr>
        <p:spPr>
          <a:xfrm>
            <a:off x="2209800" y="5421573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290" name="Picture 2" descr="Image result for chain cartoon png">
            <a:extLst>
              <a:ext uri="{FF2B5EF4-FFF2-40B4-BE49-F238E27FC236}">
                <a16:creationId xmlns:a16="http://schemas.microsoft.com/office/drawing/2014/main" id="{BF75F3E7-1650-4E51-BF76-46DEA96CD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8787" y="2930084"/>
            <a:ext cx="363512" cy="1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chain cartoon png">
            <a:extLst>
              <a:ext uri="{FF2B5EF4-FFF2-40B4-BE49-F238E27FC236}">
                <a16:creationId xmlns:a16="http://schemas.microsoft.com/office/drawing/2014/main" id="{4086CFD7-68EA-4F78-8B31-393C81BE8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8787" y="4051475"/>
            <a:ext cx="363512" cy="1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mage result for chain cartoon png">
            <a:extLst>
              <a:ext uri="{FF2B5EF4-FFF2-40B4-BE49-F238E27FC236}">
                <a16:creationId xmlns:a16="http://schemas.microsoft.com/office/drawing/2014/main" id="{6BD99D85-5FAC-42B2-A00E-F121E577F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8787" y="5172866"/>
            <a:ext cx="363512" cy="1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B73639C-5DBD-4970-9897-F7A697AC7EE7}"/>
              </a:ext>
            </a:extLst>
          </p:cNvPr>
          <p:cNvSpPr/>
          <p:nvPr/>
        </p:nvSpPr>
        <p:spPr>
          <a:xfrm>
            <a:off x="4114800" y="2057400"/>
            <a:ext cx="114686" cy="41028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2292" name="Picture 4" descr="Image result for person png">
            <a:extLst>
              <a:ext uri="{FF2B5EF4-FFF2-40B4-BE49-F238E27FC236}">
                <a16:creationId xmlns:a16="http://schemas.microsoft.com/office/drawing/2014/main" id="{BCA58203-B429-4047-8BBA-D20794AA8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2757095"/>
            <a:ext cx="162433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563ECCB-54D0-442D-9221-EAB35B6EF398}"/>
              </a:ext>
            </a:extLst>
          </p:cNvPr>
          <p:cNvCxnSpPr>
            <a:cxnSpLocks/>
          </p:cNvCxnSpPr>
          <p:nvPr/>
        </p:nvCxnSpPr>
        <p:spPr>
          <a:xfrm flipH="1">
            <a:off x="7652200" y="3169183"/>
            <a:ext cx="233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6E099B7B-F4D7-4098-AAF7-B97929FD25D2}"/>
              </a:ext>
            </a:extLst>
          </p:cNvPr>
          <p:cNvSpPr/>
          <p:nvPr/>
        </p:nvSpPr>
        <p:spPr>
          <a:xfrm>
            <a:off x="1371600" y="2057400"/>
            <a:ext cx="114686" cy="41028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9" name="Picture 2" descr="Image result for permission png">
            <a:extLst>
              <a:ext uri="{FF2B5EF4-FFF2-40B4-BE49-F238E27FC236}">
                <a16:creationId xmlns:a16="http://schemas.microsoft.com/office/drawing/2014/main" id="{C3923C55-D90D-4E1A-BDF3-A821F2215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168" y="2403325"/>
            <a:ext cx="1624329" cy="162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Image result for invitation png">
            <a:extLst>
              <a:ext uri="{FF2B5EF4-FFF2-40B4-BE49-F238E27FC236}">
                <a16:creationId xmlns:a16="http://schemas.microsoft.com/office/drawing/2014/main" id="{2747FCC3-D6BB-4754-BE4D-5360E1000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871" y="4668162"/>
            <a:ext cx="21431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D027DC5-B992-450F-82C5-565CD59083F4}"/>
              </a:ext>
            </a:extLst>
          </p:cNvPr>
          <p:cNvCxnSpPr>
            <a:cxnSpLocks/>
          </p:cNvCxnSpPr>
          <p:nvPr/>
        </p:nvCxnSpPr>
        <p:spPr>
          <a:xfrm>
            <a:off x="7010400" y="5174261"/>
            <a:ext cx="2822016" cy="378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" name="TextBox 2047">
            <a:extLst>
              <a:ext uri="{FF2B5EF4-FFF2-40B4-BE49-F238E27FC236}">
                <a16:creationId xmlns:a16="http://schemas.microsoft.com/office/drawing/2014/main" id="{B45D26F1-B8CF-404F-9BC0-4C4E49695BA4}"/>
              </a:ext>
            </a:extLst>
          </p:cNvPr>
          <p:cNvSpPr txBox="1"/>
          <p:nvPr/>
        </p:nvSpPr>
        <p:spPr>
          <a:xfrm>
            <a:off x="10439400" y="5498068"/>
            <a:ext cx="1539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Pavel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9905CDE-9A66-4EA1-AD93-20F9B53899B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795" y="2431758"/>
            <a:ext cx="923367" cy="1338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1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Permissioned Blockchains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9D1977C-EB8A-4A5E-A020-EF4A44A2A7EE}"/>
              </a:ext>
            </a:extLst>
          </p:cNvPr>
          <p:cNvSpPr/>
          <p:nvPr/>
        </p:nvSpPr>
        <p:spPr>
          <a:xfrm>
            <a:off x="2209800" y="2057400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CA17AE-89C8-40E2-A56D-40EF003AE56F}"/>
              </a:ext>
            </a:extLst>
          </p:cNvPr>
          <p:cNvSpPr/>
          <p:nvPr/>
        </p:nvSpPr>
        <p:spPr>
          <a:xfrm>
            <a:off x="2209800" y="3178791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9953C0-515F-40C4-933B-EA37B2D67994}"/>
              </a:ext>
            </a:extLst>
          </p:cNvPr>
          <p:cNvSpPr/>
          <p:nvPr/>
        </p:nvSpPr>
        <p:spPr>
          <a:xfrm>
            <a:off x="2209800" y="4300182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139971-C41D-4185-A3A5-487427A9B4DB}"/>
              </a:ext>
            </a:extLst>
          </p:cNvPr>
          <p:cNvSpPr/>
          <p:nvPr/>
        </p:nvSpPr>
        <p:spPr>
          <a:xfrm>
            <a:off x="2209800" y="5421573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290" name="Picture 2" descr="Image result for chain cartoon png">
            <a:extLst>
              <a:ext uri="{FF2B5EF4-FFF2-40B4-BE49-F238E27FC236}">
                <a16:creationId xmlns:a16="http://schemas.microsoft.com/office/drawing/2014/main" id="{BF75F3E7-1650-4E51-BF76-46DEA96CD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8787" y="2930084"/>
            <a:ext cx="363512" cy="1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chain cartoon png">
            <a:extLst>
              <a:ext uri="{FF2B5EF4-FFF2-40B4-BE49-F238E27FC236}">
                <a16:creationId xmlns:a16="http://schemas.microsoft.com/office/drawing/2014/main" id="{4086CFD7-68EA-4F78-8B31-393C81BE8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8787" y="4051475"/>
            <a:ext cx="363512" cy="1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mage result for chain cartoon png">
            <a:extLst>
              <a:ext uri="{FF2B5EF4-FFF2-40B4-BE49-F238E27FC236}">
                <a16:creationId xmlns:a16="http://schemas.microsoft.com/office/drawing/2014/main" id="{6BD99D85-5FAC-42B2-A00E-F121E577F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8787" y="5172866"/>
            <a:ext cx="363512" cy="1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B73639C-5DBD-4970-9897-F7A697AC7EE7}"/>
              </a:ext>
            </a:extLst>
          </p:cNvPr>
          <p:cNvSpPr/>
          <p:nvPr/>
        </p:nvSpPr>
        <p:spPr>
          <a:xfrm>
            <a:off x="4114800" y="2057400"/>
            <a:ext cx="114686" cy="41028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36E6658-9462-4F8C-AF16-673277B0F75D}"/>
              </a:ext>
            </a:extLst>
          </p:cNvPr>
          <p:cNvSpPr/>
          <p:nvPr/>
        </p:nvSpPr>
        <p:spPr>
          <a:xfrm>
            <a:off x="9372600" y="4563501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E099B7B-F4D7-4098-AAF7-B97929FD25D2}"/>
              </a:ext>
            </a:extLst>
          </p:cNvPr>
          <p:cNvSpPr/>
          <p:nvPr/>
        </p:nvSpPr>
        <p:spPr>
          <a:xfrm>
            <a:off x="1371600" y="2057400"/>
            <a:ext cx="114686" cy="41028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3314" name="Picture 2" descr="Image result for access control png">
            <a:extLst>
              <a:ext uri="{FF2B5EF4-FFF2-40B4-BE49-F238E27FC236}">
                <a16:creationId xmlns:a16="http://schemas.microsoft.com/office/drawing/2014/main" id="{A0C6129A-2C93-4B90-8B52-76B366BB5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164" y="3421133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0D3D3D1-2ABE-4F1F-87DB-0BEA0FF293F2}"/>
              </a:ext>
            </a:extLst>
          </p:cNvPr>
          <p:cNvSpPr/>
          <p:nvPr/>
        </p:nvSpPr>
        <p:spPr>
          <a:xfrm>
            <a:off x="8258666" y="2072645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8741531-46C5-4E6D-B707-C53AC9910DA2}"/>
              </a:ext>
            </a:extLst>
          </p:cNvPr>
          <p:cNvSpPr/>
          <p:nvPr/>
        </p:nvSpPr>
        <p:spPr>
          <a:xfrm>
            <a:off x="9601200" y="3189423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E81DB3D-5092-4C1E-9D18-60A17E101163}"/>
              </a:ext>
            </a:extLst>
          </p:cNvPr>
          <p:cNvSpPr/>
          <p:nvPr/>
        </p:nvSpPr>
        <p:spPr>
          <a:xfrm>
            <a:off x="7669904" y="5389301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7D6F529-4EF6-469C-AB53-AFB59882625F}"/>
              </a:ext>
            </a:extLst>
          </p:cNvPr>
          <p:cNvCxnSpPr>
            <a:stCxn id="18" idx="1"/>
            <a:endCxn id="13314" idx="3"/>
          </p:cNvCxnSpPr>
          <p:nvPr/>
        </p:nvCxnSpPr>
        <p:spPr>
          <a:xfrm flipH="1">
            <a:off x="6381364" y="2441977"/>
            <a:ext cx="1877302" cy="15887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2BB6BDF-F388-4DFC-BE9E-AB62FE460945}"/>
              </a:ext>
            </a:extLst>
          </p:cNvPr>
          <p:cNvCxnSpPr>
            <a:stCxn id="19" idx="1"/>
            <a:endCxn id="13314" idx="3"/>
          </p:cNvCxnSpPr>
          <p:nvPr/>
        </p:nvCxnSpPr>
        <p:spPr>
          <a:xfrm flipH="1">
            <a:off x="6381364" y="3558755"/>
            <a:ext cx="3219836" cy="4719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06C112D-ACA2-47A2-90A4-D6247484DE90}"/>
              </a:ext>
            </a:extLst>
          </p:cNvPr>
          <p:cNvCxnSpPr>
            <a:stCxn id="21" idx="1"/>
            <a:endCxn id="13314" idx="3"/>
          </p:cNvCxnSpPr>
          <p:nvPr/>
        </p:nvCxnSpPr>
        <p:spPr>
          <a:xfrm flipH="1" flipV="1">
            <a:off x="6381364" y="4030733"/>
            <a:ext cx="1288540" cy="17279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03B363D-ECE9-4566-BFC5-1E7E3A37DF3C}"/>
              </a:ext>
            </a:extLst>
          </p:cNvPr>
          <p:cNvCxnSpPr>
            <a:stCxn id="20" idx="1"/>
            <a:endCxn id="13314" idx="3"/>
          </p:cNvCxnSpPr>
          <p:nvPr/>
        </p:nvCxnSpPr>
        <p:spPr>
          <a:xfrm flipH="1" flipV="1">
            <a:off x="6381364" y="4030733"/>
            <a:ext cx="2991236" cy="902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12" name="Straight Arrow Connector 13311">
            <a:extLst>
              <a:ext uri="{FF2B5EF4-FFF2-40B4-BE49-F238E27FC236}">
                <a16:creationId xmlns:a16="http://schemas.microsoft.com/office/drawing/2014/main" id="{443B752E-6F80-4558-8BD4-42CDFB8E6659}"/>
              </a:ext>
            </a:extLst>
          </p:cNvPr>
          <p:cNvCxnSpPr>
            <a:stCxn id="13314" idx="1"/>
          </p:cNvCxnSpPr>
          <p:nvPr/>
        </p:nvCxnSpPr>
        <p:spPr>
          <a:xfrm flipH="1">
            <a:off x="4267200" y="4030733"/>
            <a:ext cx="894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28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Public Blockchains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9D1977C-EB8A-4A5E-A020-EF4A44A2A7EE}"/>
              </a:ext>
            </a:extLst>
          </p:cNvPr>
          <p:cNvSpPr/>
          <p:nvPr/>
        </p:nvSpPr>
        <p:spPr>
          <a:xfrm>
            <a:off x="2209800" y="2057400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7CA17AE-89C8-40E2-A56D-40EF003AE56F}"/>
              </a:ext>
            </a:extLst>
          </p:cNvPr>
          <p:cNvSpPr/>
          <p:nvPr/>
        </p:nvSpPr>
        <p:spPr>
          <a:xfrm>
            <a:off x="2209800" y="3178791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9953C0-515F-40C4-933B-EA37B2D67994}"/>
              </a:ext>
            </a:extLst>
          </p:cNvPr>
          <p:cNvSpPr/>
          <p:nvPr/>
        </p:nvSpPr>
        <p:spPr>
          <a:xfrm>
            <a:off x="2209800" y="4300182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139971-C41D-4185-A3A5-487427A9B4DB}"/>
              </a:ext>
            </a:extLst>
          </p:cNvPr>
          <p:cNvSpPr/>
          <p:nvPr/>
        </p:nvSpPr>
        <p:spPr>
          <a:xfrm>
            <a:off x="2209800" y="5421573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290" name="Picture 2" descr="Image result for chain cartoon png">
            <a:extLst>
              <a:ext uri="{FF2B5EF4-FFF2-40B4-BE49-F238E27FC236}">
                <a16:creationId xmlns:a16="http://schemas.microsoft.com/office/drawing/2014/main" id="{BF75F3E7-1650-4E51-BF76-46DEA96CD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8787" y="2930084"/>
            <a:ext cx="363512" cy="1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chain cartoon png">
            <a:extLst>
              <a:ext uri="{FF2B5EF4-FFF2-40B4-BE49-F238E27FC236}">
                <a16:creationId xmlns:a16="http://schemas.microsoft.com/office/drawing/2014/main" id="{4086CFD7-68EA-4F78-8B31-393C81BE8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8787" y="4051475"/>
            <a:ext cx="363512" cy="1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Image result for chain cartoon png">
            <a:extLst>
              <a:ext uri="{FF2B5EF4-FFF2-40B4-BE49-F238E27FC236}">
                <a16:creationId xmlns:a16="http://schemas.microsoft.com/office/drawing/2014/main" id="{6BD99D85-5FAC-42B2-A00E-F121E577F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18787" y="5172866"/>
            <a:ext cx="363512" cy="1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36E6658-9462-4F8C-AF16-673277B0F75D}"/>
              </a:ext>
            </a:extLst>
          </p:cNvPr>
          <p:cNvSpPr/>
          <p:nvPr/>
        </p:nvSpPr>
        <p:spPr>
          <a:xfrm>
            <a:off x="9372600" y="4563501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D3D3D1-2ABE-4F1F-87DB-0BEA0FF293F2}"/>
              </a:ext>
            </a:extLst>
          </p:cNvPr>
          <p:cNvSpPr/>
          <p:nvPr/>
        </p:nvSpPr>
        <p:spPr>
          <a:xfrm>
            <a:off x="8258666" y="2072645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8741531-46C5-4E6D-B707-C53AC9910DA2}"/>
              </a:ext>
            </a:extLst>
          </p:cNvPr>
          <p:cNvSpPr/>
          <p:nvPr/>
        </p:nvSpPr>
        <p:spPr>
          <a:xfrm>
            <a:off x="9601200" y="3189423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E81DB3D-5092-4C1E-9D18-60A17E101163}"/>
              </a:ext>
            </a:extLst>
          </p:cNvPr>
          <p:cNvSpPr/>
          <p:nvPr/>
        </p:nvSpPr>
        <p:spPr>
          <a:xfrm>
            <a:off x="7669904" y="5389301"/>
            <a:ext cx="1219200" cy="738664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7D6F529-4EF6-469C-AB53-AFB59882625F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6381364" y="2441977"/>
            <a:ext cx="1877302" cy="15887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2BB6BDF-F388-4DFC-BE9E-AB62FE460945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6381364" y="3558755"/>
            <a:ext cx="3219836" cy="4719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06C112D-ACA2-47A2-90A4-D6247484DE90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6381364" y="4030733"/>
            <a:ext cx="1288540" cy="17279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03B363D-ECE9-4566-BFC5-1E7E3A37DF3C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6381364" y="4030733"/>
            <a:ext cx="2991236" cy="902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12" name="Straight Arrow Connector 13311">
            <a:extLst>
              <a:ext uri="{FF2B5EF4-FFF2-40B4-BE49-F238E27FC236}">
                <a16:creationId xmlns:a16="http://schemas.microsoft.com/office/drawing/2014/main" id="{443B752E-6F80-4558-8BD4-42CDFB8E6659}"/>
              </a:ext>
            </a:extLst>
          </p:cNvPr>
          <p:cNvCxnSpPr>
            <a:cxnSpLocks/>
          </p:cNvCxnSpPr>
          <p:nvPr/>
        </p:nvCxnSpPr>
        <p:spPr>
          <a:xfrm flipH="1">
            <a:off x="3886200" y="4030733"/>
            <a:ext cx="12759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" descr="Image result for agreement png">
            <a:extLst>
              <a:ext uri="{FF2B5EF4-FFF2-40B4-BE49-F238E27FC236}">
                <a16:creationId xmlns:a16="http://schemas.microsoft.com/office/drawing/2014/main" id="{7E54463E-76C7-4DC7-B8C9-FBBB9E2DA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878" y="3454623"/>
            <a:ext cx="1132610" cy="1132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F6DD95-95A2-4E02-A236-2730D91AD4A6}"/>
              </a:ext>
            </a:extLst>
          </p:cNvPr>
          <p:cNvSpPr txBox="1"/>
          <p:nvPr/>
        </p:nvSpPr>
        <p:spPr>
          <a:xfrm>
            <a:off x="5134593" y="3178791"/>
            <a:ext cx="1571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Consensus</a:t>
            </a:r>
          </a:p>
        </p:txBody>
      </p:sp>
    </p:spTree>
    <p:extLst>
      <p:ext uri="{BB962C8B-B14F-4D97-AF65-F5344CB8AC3E}">
        <p14:creationId xmlns:p14="http://schemas.microsoft.com/office/powerpoint/2010/main" val="277840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Blockchain Decision Path</a:t>
            </a:r>
            <a:r>
              <a:rPr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5" name="Flowchart: Decision 4">
            <a:extLst>
              <a:ext uri="{FF2B5EF4-FFF2-40B4-BE49-F238E27FC236}">
                <a16:creationId xmlns:a16="http://schemas.microsoft.com/office/drawing/2014/main" id="{2CEC97F3-BA14-411E-985C-ED3C1140BF86}"/>
              </a:ext>
            </a:extLst>
          </p:cNvPr>
          <p:cNvSpPr/>
          <p:nvPr/>
        </p:nvSpPr>
        <p:spPr>
          <a:xfrm>
            <a:off x="7245487" y="1828800"/>
            <a:ext cx="454925" cy="304800"/>
          </a:xfrm>
          <a:prstGeom prst="flowChartDecision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BE0061-648F-419B-A93B-7AEF96A9FF15}"/>
              </a:ext>
            </a:extLst>
          </p:cNvPr>
          <p:cNvSpPr txBox="1"/>
          <p:nvPr/>
        </p:nvSpPr>
        <p:spPr>
          <a:xfrm>
            <a:off x="1003169" y="1914549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Need a shared common database?</a:t>
            </a:r>
          </a:p>
          <a:p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C9E3F2-E22C-4064-BD26-0180F30E2606}"/>
              </a:ext>
            </a:extLst>
          </p:cNvPr>
          <p:cNvSpPr txBox="1"/>
          <p:nvPr/>
        </p:nvSpPr>
        <p:spPr>
          <a:xfrm>
            <a:off x="1003169" y="238952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 Multiple parties involved?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B39537-D906-4B41-994F-8654D05CEF37}"/>
              </a:ext>
            </a:extLst>
          </p:cNvPr>
          <p:cNvSpPr txBox="1"/>
          <p:nvPr/>
        </p:nvSpPr>
        <p:spPr>
          <a:xfrm>
            <a:off x="1003169" y="2869068"/>
            <a:ext cx="5600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 Parties involved have conflicting incentives and/or are not trusted?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80B267-B511-4F7F-8A57-C1271393A9F1}"/>
              </a:ext>
            </a:extLst>
          </p:cNvPr>
          <p:cNvSpPr txBox="1"/>
          <p:nvPr/>
        </p:nvSpPr>
        <p:spPr>
          <a:xfrm>
            <a:off x="1003169" y="3578302"/>
            <a:ext cx="4701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 Rules governing participants are not uniform?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9087D6-508C-4ABF-AF4C-1424878FC610}"/>
              </a:ext>
            </a:extLst>
          </p:cNvPr>
          <p:cNvSpPr txBox="1"/>
          <p:nvPr/>
        </p:nvSpPr>
        <p:spPr>
          <a:xfrm>
            <a:off x="1003169" y="4048758"/>
            <a:ext cx="4701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5. Need for an objective uniform log?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EDD86F-E61C-43BF-A4AD-B219B10677FB}"/>
              </a:ext>
            </a:extLst>
          </p:cNvPr>
          <p:cNvSpPr txBox="1"/>
          <p:nvPr/>
        </p:nvSpPr>
        <p:spPr>
          <a:xfrm>
            <a:off x="1003169" y="4606844"/>
            <a:ext cx="5463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 Rules of transactions do not change frequently?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306CEC-91FB-46EA-BCC2-29F4FC03559B}"/>
              </a:ext>
            </a:extLst>
          </p:cNvPr>
          <p:cNvSpPr txBox="1"/>
          <p:nvPr/>
        </p:nvSpPr>
        <p:spPr>
          <a:xfrm>
            <a:off x="1003169" y="5215541"/>
            <a:ext cx="4701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 Are transactions public?</a:t>
            </a:r>
          </a:p>
        </p:txBody>
      </p:sp>
      <p:sp>
        <p:nvSpPr>
          <p:cNvPr id="13" name="Flowchart: Decision 12">
            <a:extLst>
              <a:ext uri="{FF2B5EF4-FFF2-40B4-BE49-F238E27FC236}">
                <a16:creationId xmlns:a16="http://schemas.microsoft.com/office/drawing/2014/main" id="{DDA73E7F-3933-4D0E-BBEB-8CF1A99B829A}"/>
              </a:ext>
            </a:extLst>
          </p:cNvPr>
          <p:cNvSpPr/>
          <p:nvPr/>
        </p:nvSpPr>
        <p:spPr>
          <a:xfrm>
            <a:off x="7245486" y="2402437"/>
            <a:ext cx="454925" cy="304800"/>
          </a:xfrm>
          <a:prstGeom prst="flowChartDecision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14" name="Flowchart: Decision 13">
            <a:extLst>
              <a:ext uri="{FF2B5EF4-FFF2-40B4-BE49-F238E27FC236}">
                <a16:creationId xmlns:a16="http://schemas.microsoft.com/office/drawing/2014/main" id="{643DD744-6D86-49F3-9CDE-030F0E8D0431}"/>
              </a:ext>
            </a:extLst>
          </p:cNvPr>
          <p:cNvSpPr/>
          <p:nvPr/>
        </p:nvSpPr>
        <p:spPr>
          <a:xfrm>
            <a:off x="7245485" y="2952801"/>
            <a:ext cx="454925" cy="304800"/>
          </a:xfrm>
          <a:prstGeom prst="flowChartDecision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</a:p>
        </p:txBody>
      </p:sp>
      <p:sp>
        <p:nvSpPr>
          <p:cNvPr id="15" name="Flowchart: Decision 14">
            <a:extLst>
              <a:ext uri="{FF2B5EF4-FFF2-40B4-BE49-F238E27FC236}">
                <a16:creationId xmlns:a16="http://schemas.microsoft.com/office/drawing/2014/main" id="{8CF25649-89D0-4DC8-93B0-88C2FA9D36F7}"/>
              </a:ext>
            </a:extLst>
          </p:cNvPr>
          <p:cNvSpPr/>
          <p:nvPr/>
        </p:nvSpPr>
        <p:spPr>
          <a:xfrm>
            <a:off x="7245484" y="3503165"/>
            <a:ext cx="454925" cy="304800"/>
          </a:xfrm>
          <a:prstGeom prst="flowChartDecision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  <p:sp>
        <p:nvSpPr>
          <p:cNvPr id="16" name="Flowchart: Decision 15">
            <a:extLst>
              <a:ext uri="{FF2B5EF4-FFF2-40B4-BE49-F238E27FC236}">
                <a16:creationId xmlns:a16="http://schemas.microsoft.com/office/drawing/2014/main" id="{D09F75EC-BBDE-453F-96CE-17C46BD4E4F0}"/>
              </a:ext>
            </a:extLst>
          </p:cNvPr>
          <p:cNvSpPr/>
          <p:nvPr/>
        </p:nvSpPr>
        <p:spPr>
          <a:xfrm>
            <a:off x="7245484" y="4081024"/>
            <a:ext cx="454925" cy="304800"/>
          </a:xfrm>
          <a:prstGeom prst="flowChartDecision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</a:p>
        </p:txBody>
      </p:sp>
      <p:sp>
        <p:nvSpPr>
          <p:cNvPr id="17" name="Flowchart: Decision 16">
            <a:extLst>
              <a:ext uri="{FF2B5EF4-FFF2-40B4-BE49-F238E27FC236}">
                <a16:creationId xmlns:a16="http://schemas.microsoft.com/office/drawing/2014/main" id="{0FB3D61D-FF02-4F4A-9AC1-CDFCC9512905}"/>
              </a:ext>
            </a:extLst>
          </p:cNvPr>
          <p:cNvSpPr/>
          <p:nvPr/>
        </p:nvSpPr>
        <p:spPr>
          <a:xfrm>
            <a:off x="7245483" y="4643653"/>
            <a:ext cx="454925" cy="304800"/>
          </a:xfrm>
          <a:prstGeom prst="flowChartDecision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</a:p>
        </p:txBody>
      </p:sp>
      <p:sp>
        <p:nvSpPr>
          <p:cNvPr id="18" name="Flowchart: Decision 17">
            <a:extLst>
              <a:ext uri="{FF2B5EF4-FFF2-40B4-BE49-F238E27FC236}">
                <a16:creationId xmlns:a16="http://schemas.microsoft.com/office/drawing/2014/main" id="{A38A71DF-0481-44D9-8183-7A580E27C3E0}"/>
              </a:ext>
            </a:extLst>
          </p:cNvPr>
          <p:cNvSpPr/>
          <p:nvPr/>
        </p:nvSpPr>
        <p:spPr>
          <a:xfrm>
            <a:off x="7245482" y="5257800"/>
            <a:ext cx="454925" cy="304800"/>
          </a:xfrm>
          <a:prstGeom prst="flowChartDecision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56E2F82-3D00-4B0B-BD0B-D02043A010DB}"/>
              </a:ext>
            </a:extLst>
          </p:cNvPr>
          <p:cNvSpPr/>
          <p:nvPr/>
        </p:nvSpPr>
        <p:spPr>
          <a:xfrm>
            <a:off x="6400800" y="5875018"/>
            <a:ext cx="2144287" cy="403377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Public Blockchain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F88140E-01F5-4459-BF4B-6684439A563A}"/>
              </a:ext>
            </a:extLst>
          </p:cNvPr>
          <p:cNvSpPr/>
          <p:nvPr/>
        </p:nvSpPr>
        <p:spPr>
          <a:xfrm>
            <a:off x="9677400" y="5877685"/>
            <a:ext cx="2144287" cy="403377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Private Blockchain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DF25957-083B-4EA8-B449-13F45EA34B19}"/>
              </a:ext>
            </a:extLst>
          </p:cNvPr>
          <p:cNvSpPr/>
          <p:nvPr/>
        </p:nvSpPr>
        <p:spPr>
          <a:xfrm>
            <a:off x="9753600" y="3011269"/>
            <a:ext cx="2144287" cy="646331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Blockchain </a:t>
            </a:r>
            <a:r>
              <a:rPr lang="en-I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</a:t>
            </a:r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Needed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D0AABCD-016B-41AA-969A-9BDF2E88BB6D}"/>
              </a:ext>
            </a:extLst>
          </p:cNvPr>
          <p:cNvCxnSpPr>
            <a:stCxn id="5" idx="2"/>
            <a:endCxn id="13" idx="0"/>
          </p:cNvCxnSpPr>
          <p:nvPr/>
        </p:nvCxnSpPr>
        <p:spPr>
          <a:xfrm flipH="1">
            <a:off x="7472949" y="2133600"/>
            <a:ext cx="1" cy="2688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EF34A5A-B4BF-413E-8FA6-C73487609B4E}"/>
              </a:ext>
            </a:extLst>
          </p:cNvPr>
          <p:cNvCxnSpPr>
            <a:stCxn id="13" idx="2"/>
            <a:endCxn id="14" idx="0"/>
          </p:cNvCxnSpPr>
          <p:nvPr/>
        </p:nvCxnSpPr>
        <p:spPr>
          <a:xfrm flipH="1">
            <a:off x="7472948" y="2707237"/>
            <a:ext cx="1" cy="2455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CAAF24E-C310-4A83-9D98-CC8FFBBE3D44}"/>
              </a:ext>
            </a:extLst>
          </p:cNvPr>
          <p:cNvCxnSpPr>
            <a:stCxn id="14" idx="2"/>
            <a:endCxn id="15" idx="0"/>
          </p:cNvCxnSpPr>
          <p:nvPr/>
        </p:nvCxnSpPr>
        <p:spPr>
          <a:xfrm flipH="1">
            <a:off x="7472947" y="3257601"/>
            <a:ext cx="1" cy="2455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CFD6537-4892-42A2-91D3-0AF5194025B7}"/>
              </a:ext>
            </a:extLst>
          </p:cNvPr>
          <p:cNvCxnSpPr>
            <a:stCxn id="15" idx="2"/>
            <a:endCxn id="16" idx="0"/>
          </p:cNvCxnSpPr>
          <p:nvPr/>
        </p:nvCxnSpPr>
        <p:spPr>
          <a:xfrm>
            <a:off x="7472947" y="3807965"/>
            <a:ext cx="0" cy="2730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8F28C9E-4FE4-41F0-9AD6-5702F2B02F82}"/>
              </a:ext>
            </a:extLst>
          </p:cNvPr>
          <p:cNvCxnSpPr>
            <a:stCxn id="16" idx="2"/>
            <a:endCxn id="17" idx="0"/>
          </p:cNvCxnSpPr>
          <p:nvPr/>
        </p:nvCxnSpPr>
        <p:spPr>
          <a:xfrm flipH="1">
            <a:off x="7472946" y="4385824"/>
            <a:ext cx="1" cy="2578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CED2757-FAEB-40D5-9886-CA9E98A98D97}"/>
              </a:ext>
            </a:extLst>
          </p:cNvPr>
          <p:cNvCxnSpPr>
            <a:stCxn id="17" idx="2"/>
            <a:endCxn id="18" idx="0"/>
          </p:cNvCxnSpPr>
          <p:nvPr/>
        </p:nvCxnSpPr>
        <p:spPr>
          <a:xfrm flipH="1">
            <a:off x="7472945" y="4948453"/>
            <a:ext cx="1" cy="3093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8EE0DBF-AD85-4D7B-9C69-05FFAEB7F040}"/>
              </a:ext>
            </a:extLst>
          </p:cNvPr>
          <p:cNvCxnSpPr>
            <a:stCxn id="18" idx="2"/>
            <a:endCxn id="19" idx="0"/>
          </p:cNvCxnSpPr>
          <p:nvPr/>
        </p:nvCxnSpPr>
        <p:spPr>
          <a:xfrm flipH="1">
            <a:off x="7472944" y="5562600"/>
            <a:ext cx="1" cy="3124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0C14AE04-3099-4697-A5E0-81E229D95212}"/>
              </a:ext>
            </a:extLst>
          </p:cNvPr>
          <p:cNvCxnSpPr>
            <a:stCxn id="18" idx="3"/>
            <a:endCxn id="20" idx="0"/>
          </p:cNvCxnSpPr>
          <p:nvPr/>
        </p:nvCxnSpPr>
        <p:spPr>
          <a:xfrm>
            <a:off x="7700407" y="5410200"/>
            <a:ext cx="3049137" cy="467485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D29AC8D-CB83-4658-BF71-B8AB349BAD56}"/>
              </a:ext>
            </a:extLst>
          </p:cNvPr>
          <p:cNvCxnSpPr>
            <a:stCxn id="5" idx="3"/>
          </p:cNvCxnSpPr>
          <p:nvPr/>
        </p:nvCxnSpPr>
        <p:spPr>
          <a:xfrm>
            <a:off x="7700412" y="1981200"/>
            <a:ext cx="8446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D632A8B-1201-4702-A508-E23D1A5714D1}"/>
              </a:ext>
            </a:extLst>
          </p:cNvPr>
          <p:cNvCxnSpPr/>
          <p:nvPr/>
        </p:nvCxnSpPr>
        <p:spPr>
          <a:xfrm>
            <a:off x="8545087" y="1981200"/>
            <a:ext cx="0" cy="28103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B530D44-66A3-4A24-8A4C-E749B20F1611}"/>
              </a:ext>
            </a:extLst>
          </p:cNvPr>
          <p:cNvCxnSpPr>
            <a:stCxn id="17" idx="3"/>
          </p:cNvCxnSpPr>
          <p:nvPr/>
        </p:nvCxnSpPr>
        <p:spPr>
          <a:xfrm flipV="1">
            <a:off x="7700408" y="4791510"/>
            <a:ext cx="844679" cy="45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9D10454-679C-48BD-B217-1258955FDD84}"/>
              </a:ext>
            </a:extLst>
          </p:cNvPr>
          <p:cNvCxnSpPr>
            <a:stCxn id="16" idx="3"/>
          </p:cNvCxnSpPr>
          <p:nvPr/>
        </p:nvCxnSpPr>
        <p:spPr>
          <a:xfrm>
            <a:off x="7700409" y="4233424"/>
            <a:ext cx="8446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012DD051-FC4F-4EDC-8B8D-93E9D0AD8A3F}"/>
              </a:ext>
            </a:extLst>
          </p:cNvPr>
          <p:cNvCxnSpPr>
            <a:stCxn id="15" idx="3"/>
          </p:cNvCxnSpPr>
          <p:nvPr/>
        </p:nvCxnSpPr>
        <p:spPr>
          <a:xfrm>
            <a:off x="7700409" y="3655565"/>
            <a:ext cx="8446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FF2FFDB-1FCE-47D9-9888-0C2BA645937B}"/>
              </a:ext>
            </a:extLst>
          </p:cNvPr>
          <p:cNvCxnSpPr>
            <a:stCxn id="14" idx="3"/>
          </p:cNvCxnSpPr>
          <p:nvPr/>
        </p:nvCxnSpPr>
        <p:spPr>
          <a:xfrm>
            <a:off x="7700410" y="3105201"/>
            <a:ext cx="84467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92E1715-FF5E-4DB6-AD94-EC08B947DAB9}"/>
              </a:ext>
            </a:extLst>
          </p:cNvPr>
          <p:cNvCxnSpPr>
            <a:stCxn id="13" idx="3"/>
          </p:cNvCxnSpPr>
          <p:nvPr/>
        </p:nvCxnSpPr>
        <p:spPr>
          <a:xfrm>
            <a:off x="7700411" y="2554837"/>
            <a:ext cx="84467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C31F7F20-EA24-4DE0-804D-C9B4D7DA8311}"/>
              </a:ext>
            </a:extLst>
          </p:cNvPr>
          <p:cNvCxnSpPr>
            <a:endCxn id="21" idx="1"/>
          </p:cNvCxnSpPr>
          <p:nvPr/>
        </p:nvCxnSpPr>
        <p:spPr>
          <a:xfrm>
            <a:off x="8545084" y="3334434"/>
            <a:ext cx="1208516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191219D-1669-445F-B653-DE9A098F13BF}"/>
              </a:ext>
            </a:extLst>
          </p:cNvPr>
          <p:cNvSpPr txBox="1"/>
          <p:nvPr/>
        </p:nvSpPr>
        <p:spPr>
          <a:xfrm>
            <a:off x="8920234" y="2981980"/>
            <a:ext cx="5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BE76584-B1CE-4951-AEA2-229F2FC25ACF}"/>
              </a:ext>
            </a:extLst>
          </p:cNvPr>
          <p:cNvSpPr txBox="1"/>
          <p:nvPr/>
        </p:nvSpPr>
        <p:spPr>
          <a:xfrm>
            <a:off x="6716860" y="1806403"/>
            <a:ext cx="5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Yes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DC6832-AE05-46B4-B551-997520710A00}"/>
              </a:ext>
            </a:extLst>
          </p:cNvPr>
          <p:cNvSpPr txBox="1"/>
          <p:nvPr/>
        </p:nvSpPr>
        <p:spPr>
          <a:xfrm>
            <a:off x="6722556" y="2325640"/>
            <a:ext cx="5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CF466D5-08D8-4727-953A-4C825D055A64}"/>
              </a:ext>
            </a:extLst>
          </p:cNvPr>
          <p:cNvSpPr txBox="1"/>
          <p:nvPr/>
        </p:nvSpPr>
        <p:spPr>
          <a:xfrm>
            <a:off x="6714620" y="2921112"/>
            <a:ext cx="5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Yes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CF0A64B-3255-44D8-933B-2870BEB15DFC}"/>
              </a:ext>
            </a:extLst>
          </p:cNvPr>
          <p:cNvSpPr txBox="1"/>
          <p:nvPr/>
        </p:nvSpPr>
        <p:spPr>
          <a:xfrm>
            <a:off x="6722556" y="3468106"/>
            <a:ext cx="5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Yes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A7D5748-11A8-4F65-A2DA-BE6B835663D5}"/>
              </a:ext>
            </a:extLst>
          </p:cNvPr>
          <p:cNvSpPr txBox="1"/>
          <p:nvPr/>
        </p:nvSpPr>
        <p:spPr>
          <a:xfrm>
            <a:off x="6722556" y="4041912"/>
            <a:ext cx="5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Yes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63C78BC-132E-4B2E-AADE-688A2100CFB4}"/>
              </a:ext>
            </a:extLst>
          </p:cNvPr>
          <p:cNvSpPr txBox="1"/>
          <p:nvPr/>
        </p:nvSpPr>
        <p:spPr>
          <a:xfrm>
            <a:off x="6714620" y="4616314"/>
            <a:ext cx="5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Yes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7E347A7-F78A-4CC8-AEA2-5DA22C7AEDAA}"/>
              </a:ext>
            </a:extLst>
          </p:cNvPr>
          <p:cNvSpPr txBox="1"/>
          <p:nvPr/>
        </p:nvSpPr>
        <p:spPr>
          <a:xfrm>
            <a:off x="6714620" y="5193268"/>
            <a:ext cx="528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162817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95" dirty="0"/>
              <a:t>Block structure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A23109-4FBE-40D7-8401-E1CE09277E63}"/>
              </a:ext>
            </a:extLst>
          </p:cNvPr>
          <p:cNvSpPr/>
          <p:nvPr/>
        </p:nvSpPr>
        <p:spPr>
          <a:xfrm>
            <a:off x="1676400" y="2209800"/>
            <a:ext cx="990600" cy="990600"/>
          </a:xfrm>
          <a:prstGeom prst="rect">
            <a:avLst/>
          </a:prstGeom>
          <a:solidFill>
            <a:srgbClr val="D48B2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FF23BF3-41E5-45E8-9CB5-1461CC633660}"/>
              </a:ext>
            </a:extLst>
          </p:cNvPr>
          <p:cNvCxnSpPr>
            <a:cxnSpLocks/>
          </p:cNvCxnSpPr>
          <p:nvPr/>
        </p:nvCxnSpPr>
        <p:spPr>
          <a:xfrm>
            <a:off x="2819400" y="2286000"/>
            <a:ext cx="8305800" cy="1467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6FF85A1-8C33-428D-AC49-24F6F654A6AA}"/>
              </a:ext>
            </a:extLst>
          </p:cNvPr>
          <p:cNvCxnSpPr>
            <a:cxnSpLocks/>
          </p:cNvCxnSpPr>
          <p:nvPr/>
        </p:nvCxnSpPr>
        <p:spPr>
          <a:xfrm>
            <a:off x="1676400" y="3352800"/>
            <a:ext cx="838200" cy="2362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EBD4151-B7F3-4B85-BCBA-29E07FD0092A}"/>
              </a:ext>
            </a:extLst>
          </p:cNvPr>
          <p:cNvSpPr/>
          <p:nvPr/>
        </p:nvSpPr>
        <p:spPr>
          <a:xfrm>
            <a:off x="2362200" y="3867530"/>
            <a:ext cx="8763000" cy="304800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/>
                </a:solidFill>
                <a:latin typeface="Consolas" panose="020B0609020204030204" pitchFamily="49" charset="0"/>
              </a:rPr>
              <a:t>31dae0babbc18305909dff7acc8dbec0db54e7b104122703bd37bb9bdd3db8b1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02ED03-BF44-4405-AF27-91EBC91DD971}"/>
              </a:ext>
            </a:extLst>
          </p:cNvPr>
          <p:cNvSpPr/>
          <p:nvPr/>
        </p:nvSpPr>
        <p:spPr>
          <a:xfrm>
            <a:off x="2362200" y="4267200"/>
            <a:ext cx="8763000" cy="304800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/>
                </a:solidFill>
                <a:latin typeface="Consolas" panose="020B0609020204030204" pitchFamily="49" charset="0"/>
              </a:rPr>
              <a:t>ba6451bbf9177f67d2d4a6321f32178843d4c2d0665eca3c3ae153c6af9dfedd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20C8DA-1BAE-4D07-8B5B-1693CA3710B3}"/>
              </a:ext>
            </a:extLst>
          </p:cNvPr>
          <p:cNvSpPr/>
          <p:nvPr/>
        </p:nvSpPr>
        <p:spPr>
          <a:xfrm>
            <a:off x="2362200" y="4648200"/>
            <a:ext cx="8763000" cy="304800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/>
                </a:solidFill>
                <a:latin typeface="Consolas" panose="020B0609020204030204" pitchFamily="49" charset="0"/>
              </a:rPr>
              <a:t>e03f2490fe547c268d34d5aa8849a22d0d8322198b266bd2ba553f98de4c0f2f</a:t>
            </a:r>
          </a:p>
        </p:txBody>
      </p:sp>
    </p:spTree>
    <p:extLst>
      <p:ext uri="{BB962C8B-B14F-4D97-AF65-F5344CB8AC3E}">
        <p14:creationId xmlns:p14="http://schemas.microsoft.com/office/powerpoint/2010/main" val="2753997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95" dirty="0"/>
              <a:t>Block structure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A23109-4FBE-40D7-8401-E1CE09277E63}"/>
              </a:ext>
            </a:extLst>
          </p:cNvPr>
          <p:cNvSpPr/>
          <p:nvPr/>
        </p:nvSpPr>
        <p:spPr>
          <a:xfrm>
            <a:off x="1219200" y="2173508"/>
            <a:ext cx="1981200" cy="1981200"/>
          </a:xfrm>
          <a:prstGeom prst="rect">
            <a:avLst/>
          </a:prstGeom>
          <a:solidFill>
            <a:srgbClr val="D48B2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BD4151-B7F3-4B85-BCBA-29E07FD0092A}"/>
              </a:ext>
            </a:extLst>
          </p:cNvPr>
          <p:cNvSpPr/>
          <p:nvPr/>
        </p:nvSpPr>
        <p:spPr>
          <a:xfrm>
            <a:off x="3962400" y="4679888"/>
            <a:ext cx="7315200" cy="254442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31dae0babbc18305909dff7acc8dbec0db54e7b104122703bd37bb9bdd3db8b1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02ED03-BF44-4405-AF27-91EBC91DD971}"/>
              </a:ext>
            </a:extLst>
          </p:cNvPr>
          <p:cNvSpPr/>
          <p:nvPr/>
        </p:nvSpPr>
        <p:spPr>
          <a:xfrm>
            <a:off x="3962400" y="5079558"/>
            <a:ext cx="7315200" cy="254442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ba6451bbf9177f67d2d4a6321f32178843d4c2d0665eca3c3ae153c6af9dfedd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20C8DA-1BAE-4D07-8B5B-1693CA3710B3}"/>
              </a:ext>
            </a:extLst>
          </p:cNvPr>
          <p:cNvSpPr/>
          <p:nvPr/>
        </p:nvSpPr>
        <p:spPr>
          <a:xfrm>
            <a:off x="3962400" y="5460558"/>
            <a:ext cx="7315200" cy="254442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e03f2490fe547c268d34d5aa8849a22d0d8322198b266bd2ba553f98de4c0f2f</a:t>
            </a:r>
            <a:endParaRPr lang="en-IE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9BCE0E-CE3D-4B87-8AA7-0D307BBBCBE4}"/>
              </a:ext>
            </a:extLst>
          </p:cNvPr>
          <p:cNvSpPr/>
          <p:nvPr/>
        </p:nvSpPr>
        <p:spPr>
          <a:xfrm>
            <a:off x="1234910" y="3164108"/>
            <a:ext cx="196548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D8E385C-AA21-49E7-91E3-DFB799A22657}"/>
              </a:ext>
            </a:extLst>
          </p:cNvPr>
          <p:cNvCxnSpPr>
            <a:cxnSpLocks/>
          </p:cNvCxnSpPr>
          <p:nvPr/>
        </p:nvCxnSpPr>
        <p:spPr>
          <a:xfrm>
            <a:off x="3352800" y="3246281"/>
            <a:ext cx="7772400" cy="12642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3846B78-951C-49EA-A3AC-1486029C5CB2}"/>
              </a:ext>
            </a:extLst>
          </p:cNvPr>
          <p:cNvCxnSpPr>
            <a:cxnSpLocks/>
          </p:cNvCxnSpPr>
          <p:nvPr/>
        </p:nvCxnSpPr>
        <p:spPr>
          <a:xfrm>
            <a:off x="1295400" y="4343400"/>
            <a:ext cx="2438400" cy="1371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A0A976E-66A5-41CD-8D06-9626CDA7D926}"/>
              </a:ext>
            </a:extLst>
          </p:cNvPr>
          <p:cNvSpPr txBox="1"/>
          <p:nvPr/>
        </p:nvSpPr>
        <p:spPr>
          <a:xfrm>
            <a:off x="1524000" y="3515857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Transactions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DA12F9-0B2C-4214-A8F2-78BCC95330F7}"/>
              </a:ext>
            </a:extLst>
          </p:cNvPr>
          <p:cNvSpPr txBox="1"/>
          <p:nvPr/>
        </p:nvSpPr>
        <p:spPr>
          <a:xfrm>
            <a:off x="1487078" y="252842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Block header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EF4DB6D-18FE-4E9C-8E47-940319ED1E3D}"/>
              </a:ext>
            </a:extLst>
          </p:cNvPr>
          <p:cNvSpPr/>
          <p:nvPr/>
        </p:nvSpPr>
        <p:spPr>
          <a:xfrm>
            <a:off x="5486400" y="2095922"/>
            <a:ext cx="2514600" cy="328787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Previous Block Hash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9F4E8F-E68C-433A-B27F-1D3CDAA97EA1}"/>
              </a:ext>
            </a:extLst>
          </p:cNvPr>
          <p:cNvSpPr/>
          <p:nvPr/>
        </p:nvSpPr>
        <p:spPr>
          <a:xfrm>
            <a:off x="5486400" y="2414413"/>
            <a:ext cx="2514600" cy="328787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Merkle Root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F6C7F5A-8557-4429-9751-3686A4D4C455}"/>
              </a:ext>
            </a:extLst>
          </p:cNvPr>
          <p:cNvSpPr/>
          <p:nvPr/>
        </p:nvSpPr>
        <p:spPr>
          <a:xfrm>
            <a:off x="5486400" y="2719213"/>
            <a:ext cx="2514600" cy="328787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Difficulty Target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164CC76-D4F0-4ACB-AB19-BB1481C8BB25}"/>
              </a:ext>
            </a:extLst>
          </p:cNvPr>
          <p:cNvCxnSpPr/>
          <p:nvPr/>
        </p:nvCxnSpPr>
        <p:spPr>
          <a:xfrm flipH="1">
            <a:off x="3352800" y="2095922"/>
            <a:ext cx="2057400" cy="4948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9DF4A26-3128-4861-88D3-037D274A1344}"/>
              </a:ext>
            </a:extLst>
          </p:cNvPr>
          <p:cNvCxnSpPr>
            <a:cxnSpLocks/>
          </p:cNvCxnSpPr>
          <p:nvPr/>
        </p:nvCxnSpPr>
        <p:spPr>
          <a:xfrm flipH="1" flipV="1">
            <a:off x="3352800" y="2719214"/>
            <a:ext cx="2020478" cy="6550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73841D4D-1761-49DF-AEDD-91B44B6FB920}"/>
              </a:ext>
            </a:extLst>
          </p:cNvPr>
          <p:cNvSpPr/>
          <p:nvPr/>
        </p:nvSpPr>
        <p:spPr>
          <a:xfrm>
            <a:off x="5486400" y="3045504"/>
            <a:ext cx="2514600" cy="328787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Nonce</a:t>
            </a:r>
          </a:p>
        </p:txBody>
      </p:sp>
    </p:spTree>
    <p:extLst>
      <p:ext uri="{BB962C8B-B14F-4D97-AF65-F5344CB8AC3E}">
        <p14:creationId xmlns:p14="http://schemas.microsoft.com/office/powerpoint/2010/main" val="4858108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/>
      <p:bldP spid="18" grpId="0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95" dirty="0"/>
              <a:t>Our Transactions</a:t>
            </a:r>
            <a:r>
              <a:rPr lang="en-IE" dirty="0"/>
              <a:t> </a:t>
            </a:r>
            <a:r>
              <a:rPr lang="en-IE" dirty="0">
                <a:latin typeface="Times New Roman"/>
                <a:cs typeface="Times New Roman"/>
              </a:rPr>
              <a:t>	</a:t>
            </a:r>
            <a:endParaRPr dirty="0">
              <a:latin typeface="Times New Roman"/>
              <a:cs typeface="Times New Roman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A23109-4FBE-40D7-8401-E1CE09277E63}"/>
              </a:ext>
            </a:extLst>
          </p:cNvPr>
          <p:cNvSpPr/>
          <p:nvPr/>
        </p:nvSpPr>
        <p:spPr>
          <a:xfrm>
            <a:off x="5545931" y="2120751"/>
            <a:ext cx="990600" cy="990600"/>
          </a:xfrm>
          <a:prstGeom prst="rect">
            <a:avLst/>
          </a:prstGeom>
          <a:solidFill>
            <a:srgbClr val="D48B29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DEF07EC-8B85-47EA-A9AE-BF0186F0FC6A}"/>
              </a:ext>
            </a:extLst>
          </p:cNvPr>
          <p:cNvSpPr/>
          <p:nvPr/>
        </p:nvSpPr>
        <p:spPr>
          <a:xfrm>
            <a:off x="1685925" y="5325235"/>
            <a:ext cx="2047875" cy="533400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  <a:latin typeface="Consolas" panose="020B0609020204030204" pitchFamily="49" charset="0"/>
              </a:rPr>
              <a:t>e03f2490fe547c268d34d5aa8849a22d0d8322198b266bd2ba553f98de4c0f2f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D27CB4C-EC31-4FFB-B93A-2DA2DFFB2992}"/>
              </a:ext>
            </a:extLst>
          </p:cNvPr>
          <p:cNvSpPr/>
          <p:nvPr/>
        </p:nvSpPr>
        <p:spPr>
          <a:xfrm>
            <a:off x="4048124" y="5325235"/>
            <a:ext cx="2047875" cy="533400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  <a:latin typeface="Consolas" panose="020B0609020204030204" pitchFamily="49" charset="0"/>
              </a:rPr>
              <a:t>ba6451bbf9177f67d2d4a6321f32178843d4c2d0665eca3c3ae153c6af9dfedd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13C30CA-EE39-4688-87FB-D3A55A3178A1}"/>
              </a:ext>
            </a:extLst>
          </p:cNvPr>
          <p:cNvSpPr/>
          <p:nvPr/>
        </p:nvSpPr>
        <p:spPr>
          <a:xfrm>
            <a:off x="2895600" y="4553900"/>
            <a:ext cx="2047875" cy="533400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  <a:latin typeface="Consolas" panose="020B0609020204030204" pitchFamily="49" charset="0"/>
              </a:rPr>
              <a:t>841df823c7893860ee4f66b4373b583afbf1fb545ef62b1164e9e1cfe48cebc6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9A6049-E72B-4369-9B65-62D9FD93531D}"/>
              </a:ext>
            </a:extLst>
          </p:cNvPr>
          <p:cNvCxnSpPr>
            <a:stCxn id="22" idx="2"/>
            <a:endCxn id="18" idx="0"/>
          </p:cNvCxnSpPr>
          <p:nvPr/>
        </p:nvCxnSpPr>
        <p:spPr>
          <a:xfrm flipH="1">
            <a:off x="2709863" y="5087300"/>
            <a:ext cx="1209675" cy="2379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3485658-FEC1-47C0-906C-A8471B1AD7F0}"/>
              </a:ext>
            </a:extLst>
          </p:cNvPr>
          <p:cNvCxnSpPr>
            <a:stCxn id="22" idx="2"/>
            <a:endCxn id="21" idx="0"/>
          </p:cNvCxnSpPr>
          <p:nvPr/>
        </p:nvCxnSpPr>
        <p:spPr>
          <a:xfrm>
            <a:off x="3919538" y="5087300"/>
            <a:ext cx="1152524" cy="2379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D13632B-D3A4-4D85-A1AC-4D31A17C61F6}"/>
              </a:ext>
            </a:extLst>
          </p:cNvPr>
          <p:cNvSpPr/>
          <p:nvPr/>
        </p:nvSpPr>
        <p:spPr>
          <a:xfrm>
            <a:off x="6410326" y="5325235"/>
            <a:ext cx="2047875" cy="533400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  <a:latin typeface="Consolas" panose="020B0609020204030204" pitchFamily="49" charset="0"/>
              </a:rPr>
              <a:t>…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BEE47D9-6C6E-41D1-B04C-42F5E31331EA}"/>
              </a:ext>
            </a:extLst>
          </p:cNvPr>
          <p:cNvSpPr/>
          <p:nvPr/>
        </p:nvSpPr>
        <p:spPr>
          <a:xfrm>
            <a:off x="8772525" y="5325235"/>
            <a:ext cx="2047875" cy="533400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  <a:latin typeface="Consolas" panose="020B0609020204030204" pitchFamily="49" charset="0"/>
              </a:rPr>
              <a:t>…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FFCB3FB-8786-43A0-8574-3E257AB5AC49}"/>
              </a:ext>
            </a:extLst>
          </p:cNvPr>
          <p:cNvSpPr/>
          <p:nvPr/>
        </p:nvSpPr>
        <p:spPr>
          <a:xfrm>
            <a:off x="7620001" y="4553900"/>
            <a:ext cx="2047875" cy="533400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dirty="0">
                <a:solidFill>
                  <a:schemeClr val="tx1"/>
                </a:solidFill>
                <a:latin typeface="Consolas" panose="020B0609020204030204" pitchFamily="49" charset="0"/>
              </a:rPr>
              <a:t>…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58F4BBE-B17B-458F-8A85-3FC01D22FBB9}"/>
              </a:ext>
            </a:extLst>
          </p:cNvPr>
          <p:cNvCxnSpPr>
            <a:stCxn id="31" idx="2"/>
            <a:endCxn id="29" idx="0"/>
          </p:cNvCxnSpPr>
          <p:nvPr/>
        </p:nvCxnSpPr>
        <p:spPr>
          <a:xfrm flipH="1">
            <a:off x="7434264" y="5087300"/>
            <a:ext cx="1209675" cy="2379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9F71353-8D46-4369-A1D0-6F48EB917BFA}"/>
              </a:ext>
            </a:extLst>
          </p:cNvPr>
          <p:cNvCxnSpPr>
            <a:stCxn id="31" idx="2"/>
            <a:endCxn id="30" idx="0"/>
          </p:cNvCxnSpPr>
          <p:nvPr/>
        </p:nvCxnSpPr>
        <p:spPr>
          <a:xfrm>
            <a:off x="8643939" y="5087300"/>
            <a:ext cx="1152524" cy="2379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AA05A573-4F7C-4D8C-AF31-5C5352FAACA9}"/>
              </a:ext>
            </a:extLst>
          </p:cNvPr>
          <p:cNvSpPr/>
          <p:nvPr/>
        </p:nvSpPr>
        <p:spPr>
          <a:xfrm>
            <a:off x="2514600" y="3301091"/>
            <a:ext cx="7434263" cy="286130"/>
          </a:xfrm>
          <a:prstGeom prst="rect">
            <a:avLst/>
          </a:prstGeom>
          <a:solidFill>
            <a:srgbClr val="D48B2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000000000000000000e71dde643dfb24493e8f639b689146fae3cd89fb13743f</a:t>
            </a:r>
            <a:endParaRPr lang="en-IE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C10BEBF-65DE-4E6B-95DC-6B9D6EC7D4A2}"/>
              </a:ext>
            </a:extLst>
          </p:cNvPr>
          <p:cNvCxnSpPr>
            <a:stCxn id="22" idx="0"/>
            <a:endCxn id="41" idx="2"/>
          </p:cNvCxnSpPr>
          <p:nvPr/>
        </p:nvCxnSpPr>
        <p:spPr>
          <a:xfrm flipV="1">
            <a:off x="3919538" y="3587221"/>
            <a:ext cx="2312194" cy="9666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BBF227C-17DE-4180-8490-34E25492D1E2}"/>
              </a:ext>
            </a:extLst>
          </p:cNvPr>
          <p:cNvCxnSpPr>
            <a:stCxn id="31" idx="0"/>
            <a:endCxn id="41" idx="2"/>
          </p:cNvCxnSpPr>
          <p:nvPr/>
        </p:nvCxnSpPr>
        <p:spPr>
          <a:xfrm flipH="1" flipV="1">
            <a:off x="6231732" y="3587221"/>
            <a:ext cx="2412207" cy="9666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99DB7F4-C846-4984-9C10-7303E3C59182}"/>
              </a:ext>
            </a:extLst>
          </p:cNvPr>
          <p:cNvSpPr txBox="1"/>
          <p:nvPr/>
        </p:nvSpPr>
        <p:spPr>
          <a:xfrm>
            <a:off x="5253037" y="2401859"/>
            <a:ext cx="2062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Merkle Root</a:t>
            </a:r>
          </a:p>
        </p:txBody>
      </p:sp>
    </p:spTree>
    <p:extLst>
      <p:ext uri="{BB962C8B-B14F-4D97-AF65-F5344CB8AC3E}">
        <p14:creationId xmlns:p14="http://schemas.microsoft.com/office/powerpoint/2010/main" val="2277445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22" grpId="0" animBg="1"/>
      <p:bldP spid="29" grpId="0" animBg="1"/>
      <p:bldP spid="30" grpId="0" animBg="1"/>
      <p:bldP spid="31" grpId="0" animBg="1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Decentralized Consensus - Miners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F9506187-55C0-43B9-8625-4C7F8EAF8315}"/>
              </a:ext>
            </a:extLst>
          </p:cNvPr>
          <p:cNvSpPr txBox="1"/>
          <p:nvPr/>
        </p:nvSpPr>
        <p:spPr>
          <a:xfrm>
            <a:off x="1285748" y="2184396"/>
            <a:ext cx="9687052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rgbClr val="3F3F3F"/>
                </a:solidFill>
                <a:latin typeface="Calibri"/>
                <a:cs typeface="Calibri"/>
              </a:rPr>
              <a:t>Listens for new blocks on the network like other nodes</a:t>
            </a:r>
          </a:p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u="sng" dirty="0">
                <a:solidFill>
                  <a:srgbClr val="3F3F3F"/>
                </a:solidFill>
                <a:latin typeface="Calibri"/>
                <a:cs typeface="Calibri"/>
              </a:rPr>
              <a:t>BUT </a:t>
            </a:r>
            <a:r>
              <a:rPr lang="en-IE" sz="2400" dirty="0">
                <a:solidFill>
                  <a:srgbClr val="3F3F3F"/>
                </a:solidFill>
                <a:latin typeface="Calibri"/>
                <a:cs typeface="Calibri"/>
              </a:rPr>
              <a:t>also aggregates transactions and broadcasts </a:t>
            </a:r>
            <a:r>
              <a:rPr lang="en-IE" sz="2400" b="1" dirty="0">
                <a:solidFill>
                  <a:srgbClr val="3F3F3F"/>
                </a:solidFill>
                <a:latin typeface="Calibri"/>
                <a:cs typeface="Calibri"/>
              </a:rPr>
              <a:t>new</a:t>
            </a:r>
            <a:r>
              <a:rPr lang="en-IE" sz="2400" dirty="0">
                <a:solidFill>
                  <a:srgbClr val="3F3F3F"/>
                </a:solidFill>
                <a:latin typeface="Calibri"/>
                <a:cs typeface="Calibri"/>
              </a:rPr>
              <a:t> blocks</a:t>
            </a:r>
          </a:p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rgbClr val="3F3F3F"/>
                </a:solidFill>
                <a:latin typeface="Calibri"/>
                <a:cs typeface="Calibri"/>
              </a:rPr>
              <a:t>Performs proof-of-work (</a:t>
            </a:r>
            <a:r>
              <a:rPr lang="en-IE" sz="2400" dirty="0" err="1">
                <a:solidFill>
                  <a:srgbClr val="3F3F3F"/>
                </a:solidFill>
                <a:latin typeface="Calibri"/>
                <a:cs typeface="Calibri"/>
              </a:rPr>
              <a:t>PoW</a:t>
            </a:r>
            <a:r>
              <a:rPr lang="en-IE" sz="2400" dirty="0">
                <a:solidFill>
                  <a:srgbClr val="3F3F3F"/>
                </a:solidFill>
                <a:latin typeface="Calibri"/>
                <a:cs typeface="Calibri"/>
              </a:rPr>
              <a:t>) computations</a:t>
            </a:r>
          </a:p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endParaRPr sz="2400" dirty="0">
              <a:latin typeface="Calibri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9852036-5DEF-4439-9A40-B86CD3AEE0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400" y="3855049"/>
            <a:ext cx="1981200" cy="233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12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Decentralized Consensus - </a:t>
            </a:r>
            <a:r>
              <a:rPr lang="en-IE" spc="-70" dirty="0" err="1"/>
              <a:t>PoW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F9506187-55C0-43B9-8625-4C7F8EAF8315}"/>
              </a:ext>
            </a:extLst>
          </p:cNvPr>
          <p:cNvSpPr txBox="1"/>
          <p:nvPr/>
        </p:nvSpPr>
        <p:spPr>
          <a:xfrm>
            <a:off x="1285748" y="2184396"/>
            <a:ext cx="9687052" cy="36933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Continuous hashing of a variable with a random value</a:t>
            </a:r>
          </a:p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Result has to be below the specified target</a:t>
            </a:r>
          </a:p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First node wins</a:t>
            </a:r>
          </a:p>
          <a:p>
            <a:pPr marL="264160" indent="-251460">
              <a:lnSpc>
                <a:spcPct val="25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82EA8F-0994-495D-A932-C967161F27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4538356"/>
            <a:ext cx="3238143" cy="201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2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 err="1"/>
              <a:t>PoW</a:t>
            </a:r>
            <a:r>
              <a:rPr lang="en-IE" spc="-70" dirty="0"/>
              <a:t> – Example 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BBB329-0072-4C56-AEFD-CE1AC44E64D7}"/>
              </a:ext>
            </a:extLst>
          </p:cNvPr>
          <p:cNvSpPr/>
          <p:nvPr/>
        </p:nvSpPr>
        <p:spPr>
          <a:xfrm>
            <a:off x="2362200" y="2039025"/>
            <a:ext cx="7315200" cy="254442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50D858E0985ECC7F60418AAF0CC5AB587F42C2570A884095A9E8CCACD0F6545C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916B9D-B17C-4167-8CB3-2869342DE250}"/>
              </a:ext>
            </a:extLst>
          </p:cNvPr>
          <p:cNvSpPr txBox="1"/>
          <p:nvPr/>
        </p:nvSpPr>
        <p:spPr>
          <a:xfrm>
            <a:off x="1143000" y="198158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 –</a:t>
            </a:r>
          </a:p>
          <a:p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DDFFC5E-6C60-4418-A08B-DE8ED47DDF48}"/>
              </a:ext>
            </a:extLst>
          </p:cNvPr>
          <p:cNvSpPr/>
          <p:nvPr/>
        </p:nvSpPr>
        <p:spPr>
          <a:xfrm>
            <a:off x="2353559" y="2606084"/>
            <a:ext cx="7315200" cy="254442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5FB1679E08674059B72E271D8902C11A127BB5301B055DC77FA03932ADA56A56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AD6CC9-EFD0-4CEE-B608-F70ECBAA5103}"/>
              </a:ext>
            </a:extLst>
          </p:cNvPr>
          <p:cNvSpPr/>
          <p:nvPr/>
        </p:nvSpPr>
        <p:spPr>
          <a:xfrm>
            <a:off x="2353559" y="3128291"/>
            <a:ext cx="7315200" cy="254442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CAEBA612263CA03E34528E7F142933623FC42C0AC65790BA09E1A4E37AAD15C1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A0048C8-9EF8-4C6A-9089-E17F037B471B}"/>
              </a:ext>
            </a:extLst>
          </p:cNvPr>
          <p:cNvSpPr/>
          <p:nvPr/>
        </p:nvSpPr>
        <p:spPr>
          <a:xfrm>
            <a:off x="2362200" y="3682028"/>
            <a:ext cx="7315200" cy="254442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5E7BB5B8D1AA3875C4FFBF254433BD9F74B4FA3ED799F63E27142081F4631C8B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0E9F3A-1C65-43EA-BDBF-0E5848E405EB}"/>
              </a:ext>
            </a:extLst>
          </p:cNvPr>
          <p:cNvSpPr/>
          <p:nvPr/>
        </p:nvSpPr>
        <p:spPr>
          <a:xfrm>
            <a:off x="2362200" y="4241270"/>
            <a:ext cx="7315200" cy="254442"/>
          </a:xfrm>
          <a:prstGeom prst="rect">
            <a:avLst/>
          </a:prstGeom>
          <a:solidFill>
            <a:srgbClr val="F8CA5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>
                <a:solidFill>
                  <a:schemeClr val="tx1"/>
                </a:solidFill>
                <a:latin typeface="Consolas" panose="020B0609020204030204" pitchFamily="49" charset="0"/>
              </a:rPr>
              <a:t>0C1842856B505A8CC7C45E3439497724D7CFBCC4A3C18CB3D4FB5C839AA01FF8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3FAF34-0837-42AB-B1C9-764307F14F17}"/>
              </a:ext>
            </a:extLst>
          </p:cNvPr>
          <p:cNvSpPr txBox="1"/>
          <p:nvPr/>
        </p:nvSpPr>
        <p:spPr>
          <a:xfrm>
            <a:off x="1143000" y="2527287"/>
            <a:ext cx="129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Example2 – </a:t>
            </a:r>
          </a:p>
          <a:p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Example3 – </a:t>
            </a:r>
          </a:p>
          <a:p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Example4 –</a:t>
            </a:r>
          </a:p>
          <a:p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Example5 –</a:t>
            </a:r>
          </a:p>
          <a:p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B8BAC1D-D269-4D58-B56F-2E8E6814283D}"/>
              </a:ext>
            </a:extLst>
          </p:cNvPr>
          <p:cNvSpPr/>
          <p:nvPr/>
        </p:nvSpPr>
        <p:spPr>
          <a:xfrm>
            <a:off x="2353559" y="5172536"/>
            <a:ext cx="7898876" cy="274744"/>
          </a:xfrm>
          <a:prstGeom prst="rect">
            <a:avLst/>
          </a:prstGeom>
          <a:solidFill>
            <a:srgbClr val="D48B2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chemeClr val="tx1"/>
                </a:solidFill>
              </a:rPr>
              <a:t>0x1000000000000000000000000000000000000000000000000000000000000000</a:t>
            </a:r>
            <a:endParaRPr lang="en-IE" sz="1600" dirty="0">
              <a:solidFill>
                <a:schemeClr val="tx1"/>
              </a:solidFill>
              <a:latin typeface="Consolas" panose="020B0609020204030204" pitchFamily="49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F11896-A691-48A0-9E6F-E4A5E1DF858C}"/>
              </a:ext>
            </a:extLst>
          </p:cNvPr>
          <p:cNvSpPr txBox="1"/>
          <p:nvPr/>
        </p:nvSpPr>
        <p:spPr>
          <a:xfrm>
            <a:off x="1139858" y="5091943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Target –</a:t>
            </a:r>
          </a:p>
          <a:p>
            <a:endParaRPr lang="en-I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BB1225A-814B-433C-826F-91509359A7E2}"/>
              </a:ext>
            </a:extLst>
          </p:cNvPr>
          <p:cNvSpPr/>
          <p:nvPr/>
        </p:nvSpPr>
        <p:spPr>
          <a:xfrm>
            <a:off x="2286000" y="4038600"/>
            <a:ext cx="7628641" cy="68614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6146" name="Picture 2" descr="Image result for electricity png">
            <a:extLst>
              <a:ext uri="{FF2B5EF4-FFF2-40B4-BE49-F238E27FC236}">
                <a16:creationId xmlns:a16="http://schemas.microsoft.com/office/drawing/2014/main" id="{73655D85-A7E0-4FBB-A8A4-2B79DF5C8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2165" y="1862035"/>
            <a:ext cx="993669" cy="99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Image result for electricity png">
            <a:extLst>
              <a:ext uri="{FF2B5EF4-FFF2-40B4-BE49-F238E27FC236}">
                <a16:creationId xmlns:a16="http://schemas.microsoft.com/office/drawing/2014/main" id="{FFC6DDFB-5433-4CB4-826C-3F518270E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2165" y="2332408"/>
            <a:ext cx="993669" cy="99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Image result for electricity png">
            <a:extLst>
              <a:ext uri="{FF2B5EF4-FFF2-40B4-BE49-F238E27FC236}">
                <a16:creationId xmlns:a16="http://schemas.microsoft.com/office/drawing/2014/main" id="{06071C4B-37DD-4521-889B-7BF97A424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806" y="2837754"/>
            <a:ext cx="993669" cy="99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Image result for electricity png">
            <a:extLst>
              <a:ext uri="{FF2B5EF4-FFF2-40B4-BE49-F238E27FC236}">
                <a16:creationId xmlns:a16="http://schemas.microsoft.com/office/drawing/2014/main" id="{93D5A060-A810-4FBD-B27A-7FFF62E81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447" y="3284170"/>
            <a:ext cx="993669" cy="99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Image result for electricity png">
            <a:extLst>
              <a:ext uri="{FF2B5EF4-FFF2-40B4-BE49-F238E27FC236}">
                <a16:creationId xmlns:a16="http://schemas.microsoft.com/office/drawing/2014/main" id="{AC361DBC-22B0-4E4B-8D57-CF778411AE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8088" y="3772493"/>
            <a:ext cx="993669" cy="99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Image result for electricity png">
            <a:extLst>
              <a:ext uri="{FF2B5EF4-FFF2-40B4-BE49-F238E27FC236}">
                <a16:creationId xmlns:a16="http://schemas.microsoft.com/office/drawing/2014/main" id="{22C6693A-6FC4-4F80-A647-BCD51D3981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6729" y="4209470"/>
            <a:ext cx="993669" cy="99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Image result for electricity png">
            <a:extLst>
              <a:ext uri="{FF2B5EF4-FFF2-40B4-BE49-F238E27FC236}">
                <a16:creationId xmlns:a16="http://schemas.microsoft.com/office/drawing/2014/main" id="{FF13D823-EDB3-43A9-9F3D-EDDFA16B1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0" y="4675701"/>
            <a:ext cx="993669" cy="993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36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400800"/>
            <a:ext cx="12192000" cy="457200"/>
          </a:xfrm>
          <a:custGeom>
            <a:avLst/>
            <a:gdLst/>
            <a:ahLst/>
            <a:cxnLst/>
            <a:rect l="l" t="t" r="r" b="b"/>
            <a:pathLst>
              <a:path w="12192000" h="457200">
                <a:moveTo>
                  <a:pt x="0" y="457199"/>
                </a:moveTo>
                <a:lnTo>
                  <a:pt x="12191999" y="457199"/>
                </a:lnTo>
                <a:lnTo>
                  <a:pt x="12191999" y="0"/>
                </a:lnTo>
                <a:lnTo>
                  <a:pt x="0" y="0"/>
                </a:lnTo>
                <a:lnTo>
                  <a:pt x="0" y="457199"/>
                </a:lnTo>
                <a:close/>
              </a:path>
            </a:pathLst>
          </a:custGeom>
          <a:solidFill>
            <a:srgbClr val="818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12192000" cy="66675"/>
          </a:xfrm>
          <a:custGeom>
            <a:avLst/>
            <a:gdLst/>
            <a:ahLst/>
            <a:cxnLst/>
            <a:rect l="l" t="t" r="r" b="b"/>
            <a:pathLst>
              <a:path w="12192000" h="66675">
                <a:moveTo>
                  <a:pt x="0" y="66293"/>
                </a:moveTo>
                <a:lnTo>
                  <a:pt x="12191999" y="66293"/>
                </a:lnTo>
                <a:lnTo>
                  <a:pt x="12191999" y="0"/>
                </a:lnTo>
                <a:lnTo>
                  <a:pt x="0" y="0"/>
                </a:lnTo>
                <a:lnTo>
                  <a:pt x="0" y="66293"/>
                </a:lnTo>
                <a:close/>
              </a:path>
            </a:pathLst>
          </a:custGeom>
          <a:solidFill>
            <a:srgbClr val="ACA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3919" y="1066541"/>
            <a:ext cx="10424161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4800">
              <a:lnSpc>
                <a:spcPct val="100000"/>
              </a:lnSpc>
              <a:tabLst>
                <a:tab pos="10410825" algn="l"/>
              </a:tabLst>
            </a:pPr>
            <a:r>
              <a:rPr lang="en-IE" spc="-70" dirty="0"/>
              <a:t>Decentralized Consensus – Verification</a:t>
            </a:r>
            <a:r>
              <a:rPr dirty="0">
                <a:latin typeface="Times New Roman"/>
                <a:cs typeface="Times New Roman"/>
              </a:rPr>
              <a:t>	</a:t>
            </a:r>
          </a:p>
        </p:txBody>
      </p:sp>
      <p:pic>
        <p:nvPicPr>
          <p:cNvPr id="1026" name="Picture 2" descr="Image result for verification png">
            <a:extLst>
              <a:ext uri="{FF2B5EF4-FFF2-40B4-BE49-F238E27FC236}">
                <a16:creationId xmlns:a16="http://schemas.microsoft.com/office/drawing/2014/main" id="{D358EFD2-E498-48CF-B5BE-BF1CC12CC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0" y="4486275"/>
            <a:ext cx="1719292" cy="176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ject 5">
            <a:extLst>
              <a:ext uri="{FF2B5EF4-FFF2-40B4-BE49-F238E27FC236}">
                <a16:creationId xmlns:a16="http://schemas.microsoft.com/office/drawing/2014/main" id="{5A7B861B-F12E-4FFA-88EE-9A196018F803}"/>
              </a:ext>
            </a:extLst>
          </p:cNvPr>
          <p:cNvSpPr txBox="1"/>
          <p:nvPr/>
        </p:nvSpPr>
        <p:spPr>
          <a:xfrm>
            <a:off x="1285748" y="2184396"/>
            <a:ext cx="9687052" cy="44319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Once the nonce is found, transmit the block for verification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The block is checked to be valid:</a:t>
            </a:r>
          </a:p>
          <a:p>
            <a:pPr marL="721360" lvl="1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Block structure is valid</a:t>
            </a:r>
          </a:p>
          <a:p>
            <a:pPr marL="721360" lvl="1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Block size is within limit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r>
              <a:rPr lang="en-IE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Validated by other nodes independently</a:t>
            </a:r>
          </a:p>
          <a:p>
            <a:pPr marL="264160" indent="-251460">
              <a:lnSpc>
                <a:spcPct val="200000"/>
              </a:lnSpc>
              <a:buClr>
                <a:srgbClr val="DB8530"/>
              </a:buClr>
              <a:buFont typeface="Courier New"/>
              <a:buChar char="o"/>
              <a:tabLst>
                <a:tab pos="264160" algn="l"/>
              </a:tabLst>
            </a:pP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414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TM02900769[[fn=Retrospect]]</Template>
  <TotalTime>60185</TotalTime>
  <Words>507</Words>
  <Application>Microsoft Office PowerPoint</Application>
  <PresentationFormat>Widescreen</PresentationFormat>
  <Paragraphs>158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Consolas</vt:lpstr>
      <vt:lpstr>Courier New</vt:lpstr>
      <vt:lpstr>Times New Roman</vt:lpstr>
      <vt:lpstr>Office Theme</vt:lpstr>
      <vt:lpstr>PowerPoint Presentation</vt:lpstr>
      <vt:lpstr>What is it?  </vt:lpstr>
      <vt:lpstr>Block structure </vt:lpstr>
      <vt:lpstr>Block structure </vt:lpstr>
      <vt:lpstr>Our Transactions  </vt:lpstr>
      <vt:lpstr>Decentralized Consensus - Miners </vt:lpstr>
      <vt:lpstr>Decentralized Consensus - PoW </vt:lpstr>
      <vt:lpstr>PoW – Example  </vt:lpstr>
      <vt:lpstr>Decentralized Consensus – Verification </vt:lpstr>
      <vt:lpstr>Proof of Stake (PoS) </vt:lpstr>
      <vt:lpstr>Proof of Stake (PoS) </vt:lpstr>
      <vt:lpstr>PoS – Example  </vt:lpstr>
      <vt:lpstr>PoS – Example  </vt:lpstr>
      <vt:lpstr>Blockchain Use Cases </vt:lpstr>
      <vt:lpstr>Blockchain Use Cases </vt:lpstr>
      <vt:lpstr>Blockchain Implementations </vt:lpstr>
      <vt:lpstr>Blockchain Implementations </vt:lpstr>
      <vt:lpstr>Blockchain Implementations </vt:lpstr>
      <vt:lpstr>Blockchain Implementations </vt:lpstr>
      <vt:lpstr>Blockchain Flavours </vt:lpstr>
      <vt:lpstr>Blockchain Flavours </vt:lpstr>
      <vt:lpstr>Private Blockchains </vt:lpstr>
      <vt:lpstr>Private Blockchains </vt:lpstr>
      <vt:lpstr>Permissioned Blockchains </vt:lpstr>
      <vt:lpstr>Public Blockchains </vt:lpstr>
      <vt:lpstr>Blockchain Decision Path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Pavel Tarasov</cp:lastModifiedBy>
  <cp:revision>192</cp:revision>
  <dcterms:created xsi:type="dcterms:W3CDTF">2017-09-03T14:12:33Z</dcterms:created>
  <dcterms:modified xsi:type="dcterms:W3CDTF">2018-03-25T13:04:13Z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2017-09-03T00:00:00Z</vt:filetime>
  </property>
  <property fmtid="{D5CDD505-2E9C-101B-9397-08002B2CF9AE}" pid="3" name="LastSaved">
    <vt:filetime>2017-09-03T00:00:00Z</vt:filetime>
  </property>
</Properties>
</file>